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2"/>
  </p:notesMasterIdLst>
  <p:sldIdLst>
    <p:sldId id="456" r:id="rId3"/>
    <p:sldId id="476" r:id="rId4"/>
    <p:sldId id="488" r:id="rId5"/>
    <p:sldId id="454" r:id="rId6"/>
    <p:sldId id="478" r:id="rId7"/>
    <p:sldId id="463" r:id="rId8"/>
    <p:sldId id="481" r:id="rId9"/>
    <p:sldId id="370" r:id="rId10"/>
    <p:sldId id="485" r:id="rId11"/>
    <p:sldId id="486" r:id="rId12"/>
    <p:sldId id="487" r:id="rId13"/>
    <p:sldId id="489" r:id="rId14"/>
    <p:sldId id="490" r:id="rId15"/>
    <p:sldId id="492" r:id="rId16"/>
    <p:sldId id="493" r:id="rId17"/>
    <p:sldId id="494" r:id="rId18"/>
    <p:sldId id="464" r:id="rId19"/>
    <p:sldId id="461" r:id="rId20"/>
    <p:sldId id="392" r:id="rId21"/>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CFFCC"/>
    <a:srgbClr val="FFCCCC"/>
    <a:srgbClr val="FFFAD5"/>
    <a:srgbClr val="003399"/>
    <a:srgbClr val="C0C0C0"/>
    <a:srgbClr val="EAEAEA"/>
    <a:srgbClr val="FFFEF7"/>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647" autoAdjust="0"/>
  </p:normalViewPr>
  <p:slideViewPr>
    <p:cSldViewPr>
      <p:cViewPr>
        <p:scale>
          <a:sx n="120" d="100"/>
          <a:sy n="120" d="100"/>
        </p:scale>
        <p:origin x="-1278" y="-264"/>
      </p:cViewPr>
      <p:guideLst>
        <p:guide orient="horz" pos="2160"/>
        <p:guide pos="3120"/>
      </p:guideLst>
    </p:cSldViewPr>
  </p:slideViewPr>
  <p:notesTextViewPr>
    <p:cViewPr>
      <p:scale>
        <a:sx n="100" d="100"/>
        <a:sy n="100" d="100"/>
      </p:scale>
      <p:origin x="0" y="0"/>
    </p:cViewPr>
  </p:notesTextViewPr>
  <p:sorterViewPr>
    <p:cViewPr>
      <p:scale>
        <a:sx n="80" d="100"/>
        <a:sy n="8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08.wmf"/><Relationship Id="rId3" Type="http://schemas.openxmlformats.org/officeDocument/2006/relationships/image" Target="../media/image98.wmf"/><Relationship Id="rId7" Type="http://schemas.openxmlformats.org/officeDocument/2006/relationships/image" Target="../media/image102.wmf"/><Relationship Id="rId12" Type="http://schemas.openxmlformats.org/officeDocument/2006/relationships/image" Target="../media/image107.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11" Type="http://schemas.openxmlformats.org/officeDocument/2006/relationships/image" Target="../media/image106.wmf"/><Relationship Id="rId5" Type="http://schemas.openxmlformats.org/officeDocument/2006/relationships/image" Target="../media/image100.wmf"/><Relationship Id="rId10" Type="http://schemas.openxmlformats.org/officeDocument/2006/relationships/image" Target="../media/image105.wmf"/><Relationship Id="rId4" Type="http://schemas.openxmlformats.org/officeDocument/2006/relationships/image" Target="../media/image99.wmf"/><Relationship Id="rId9" Type="http://schemas.openxmlformats.org/officeDocument/2006/relationships/image" Target="../media/image104.wmf"/><Relationship Id="rId14" Type="http://schemas.openxmlformats.org/officeDocument/2006/relationships/image" Target="../media/image10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8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44.wmf"/><Relationship Id="rId3" Type="http://schemas.openxmlformats.org/officeDocument/2006/relationships/image" Target="../media/image29.wmf"/><Relationship Id="rId21" Type="http://schemas.openxmlformats.org/officeDocument/2006/relationships/image" Target="../media/image47.wmf"/><Relationship Id="rId7" Type="http://schemas.openxmlformats.org/officeDocument/2006/relationships/image" Target="../media/image33.wmf"/><Relationship Id="rId12" Type="http://schemas.openxmlformats.org/officeDocument/2006/relationships/image" Target="../media/image38.wmf"/><Relationship Id="rId17" Type="http://schemas.openxmlformats.org/officeDocument/2006/relationships/image" Target="../media/image43.wmf"/><Relationship Id="rId2" Type="http://schemas.openxmlformats.org/officeDocument/2006/relationships/image" Target="../media/image28.wmf"/><Relationship Id="rId16" Type="http://schemas.openxmlformats.org/officeDocument/2006/relationships/image" Target="../media/image42.wmf"/><Relationship Id="rId20" Type="http://schemas.openxmlformats.org/officeDocument/2006/relationships/image" Target="../media/image46.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5" Type="http://schemas.openxmlformats.org/officeDocument/2006/relationships/image" Target="../media/image41.wmf"/><Relationship Id="rId23" Type="http://schemas.openxmlformats.org/officeDocument/2006/relationships/image" Target="../media/image49.wmf"/><Relationship Id="rId10" Type="http://schemas.openxmlformats.org/officeDocument/2006/relationships/image" Target="../media/image36.wmf"/><Relationship Id="rId19" Type="http://schemas.openxmlformats.org/officeDocument/2006/relationships/image" Target="../media/image45.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 Id="rId22"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24.wmf"/><Relationship Id="rId5" Type="http://schemas.openxmlformats.org/officeDocument/2006/relationships/image" Target="../media/image20.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emf"/><Relationship Id="rId18" Type="http://schemas.openxmlformats.org/officeDocument/2006/relationships/image" Target="../media/image75.e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emf"/><Relationship Id="rId17" Type="http://schemas.openxmlformats.org/officeDocument/2006/relationships/image" Target="../media/image74.emf"/><Relationship Id="rId2" Type="http://schemas.openxmlformats.org/officeDocument/2006/relationships/image" Target="../media/image59.wmf"/><Relationship Id="rId16" Type="http://schemas.openxmlformats.org/officeDocument/2006/relationships/image" Target="../media/image73.emf"/><Relationship Id="rId1" Type="http://schemas.openxmlformats.org/officeDocument/2006/relationships/image" Target="../media/image12.png"/><Relationship Id="rId6" Type="http://schemas.openxmlformats.org/officeDocument/2006/relationships/image" Target="../media/image63.wmf"/><Relationship Id="rId11" Type="http://schemas.openxmlformats.org/officeDocument/2006/relationships/image" Target="../media/image68.emf"/><Relationship Id="rId5" Type="http://schemas.openxmlformats.org/officeDocument/2006/relationships/image" Target="../media/image62.wmf"/><Relationship Id="rId15" Type="http://schemas.openxmlformats.org/officeDocument/2006/relationships/image" Target="../media/image72.emf"/><Relationship Id="rId10" Type="http://schemas.openxmlformats.org/officeDocument/2006/relationships/image" Target="../media/image67.wmf"/><Relationship Id="rId4" Type="http://schemas.openxmlformats.org/officeDocument/2006/relationships/image" Target="../media/image61.emf"/><Relationship Id="rId9" Type="http://schemas.openxmlformats.org/officeDocument/2006/relationships/image" Target="../media/image66.wmf"/><Relationship Id="rId14" Type="http://schemas.openxmlformats.org/officeDocument/2006/relationships/image" Target="../media/image7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12.png"/><Relationship Id="rId4" Type="http://schemas.openxmlformats.org/officeDocument/2006/relationships/image" Target="../media/image8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8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2A34BDE2-A45F-4507-9E48-B3D00408F77B}" type="slidenum">
              <a:rPr lang="en-US"/>
              <a:pPr>
                <a:defRPr/>
              </a:pPr>
              <a:t>‹#›</a:t>
            </a:fld>
            <a:endParaRPr lang="en-US"/>
          </a:p>
        </p:txBody>
      </p:sp>
    </p:spTree>
    <p:extLst>
      <p:ext uri="{BB962C8B-B14F-4D97-AF65-F5344CB8AC3E}">
        <p14:creationId xmlns:p14="http://schemas.microsoft.com/office/powerpoint/2010/main" val="3443280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C02BC4D-8C1F-4312-A673-FC83F0178DA0}"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3"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2" y="1600204"/>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199" y="1600200"/>
            <a:ext cx="4381501"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199" y="3938589"/>
            <a:ext cx="4381501"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200" y="1600200"/>
            <a:ext cx="4381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200" y="3938588"/>
            <a:ext cx="43815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6"/>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2"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Max+Planck+Institute+for+human+cognitive+and+brain+sciences+Leipzig&amp;source=images&amp;cd=&amp;docid=Fwb4IhSlx9w9XM&amp;tbnid=nYlsClTl5YZB4M:&amp;ved=0CAUQjRw&amp;url=http://www.cbs.mpg.de/&amp;ei=blvZUdboBKrE0QXKyYGICQ&amp;bvm=bv.48705608,d.ZG4&amp;psig=AFQjCNGyUKro2tJ4hgkwkEL4fF87D9oWew&amp;ust=1373285569091215"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imprs-neurocom.mpg.de/main.html"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oleObject" Target="../embeddings/oleObject48.bin"/><Relationship Id="rId18" Type="http://schemas.openxmlformats.org/officeDocument/2006/relationships/oleObject" Target="../embeddings/oleObject50.bin"/><Relationship Id="rId26" Type="http://schemas.openxmlformats.org/officeDocument/2006/relationships/oleObject" Target="../embeddings/oleObject54.bin"/><Relationship Id="rId39" Type="http://schemas.openxmlformats.org/officeDocument/2006/relationships/oleObject" Target="../embeddings/oleObject60.bin"/><Relationship Id="rId3" Type="http://schemas.openxmlformats.org/officeDocument/2006/relationships/video" Target="../media/media1.wmv"/><Relationship Id="rId21" Type="http://schemas.openxmlformats.org/officeDocument/2006/relationships/image" Target="../media/image64.wmf"/><Relationship Id="rId34" Type="http://schemas.openxmlformats.org/officeDocument/2006/relationships/image" Target="../media/image79.jpeg"/><Relationship Id="rId42" Type="http://schemas.openxmlformats.org/officeDocument/2006/relationships/image" Target="../media/image74.emf"/><Relationship Id="rId7" Type="http://schemas.openxmlformats.org/officeDocument/2006/relationships/image" Target="../media/image12.png"/><Relationship Id="rId12" Type="http://schemas.openxmlformats.org/officeDocument/2006/relationships/image" Target="../media/image60.wmf"/><Relationship Id="rId17" Type="http://schemas.openxmlformats.org/officeDocument/2006/relationships/image" Target="../media/image62.wmf"/><Relationship Id="rId25" Type="http://schemas.openxmlformats.org/officeDocument/2006/relationships/image" Target="../media/image66.wmf"/><Relationship Id="rId33" Type="http://schemas.openxmlformats.org/officeDocument/2006/relationships/image" Target="../media/image70.emf"/><Relationship Id="rId38" Type="http://schemas.openxmlformats.org/officeDocument/2006/relationships/image" Target="../media/image72.emf"/><Relationship Id="rId2" Type="http://schemas.microsoft.com/office/2007/relationships/media" Target="../media/media1.wmv"/><Relationship Id="rId16" Type="http://schemas.openxmlformats.org/officeDocument/2006/relationships/oleObject" Target="../embeddings/oleObject49.bin"/><Relationship Id="rId20" Type="http://schemas.openxmlformats.org/officeDocument/2006/relationships/oleObject" Target="../embeddings/oleObject51.bin"/><Relationship Id="rId29" Type="http://schemas.openxmlformats.org/officeDocument/2006/relationships/image" Target="../media/image68.emf"/><Relationship Id="rId41" Type="http://schemas.openxmlformats.org/officeDocument/2006/relationships/oleObject" Target="../embeddings/oleObject61.bin"/><Relationship Id="rId1" Type="http://schemas.openxmlformats.org/officeDocument/2006/relationships/vmlDrawing" Target="../drawings/vmlDrawing6.vml"/><Relationship Id="rId6" Type="http://schemas.openxmlformats.org/officeDocument/2006/relationships/oleObject" Target="../embeddings/oleObject45.bin"/><Relationship Id="rId11" Type="http://schemas.openxmlformats.org/officeDocument/2006/relationships/oleObject" Target="../embeddings/oleObject47.bin"/><Relationship Id="rId24" Type="http://schemas.openxmlformats.org/officeDocument/2006/relationships/oleObject" Target="../embeddings/oleObject53.bin"/><Relationship Id="rId32" Type="http://schemas.openxmlformats.org/officeDocument/2006/relationships/oleObject" Target="../embeddings/oleObject57.bin"/><Relationship Id="rId37" Type="http://schemas.openxmlformats.org/officeDocument/2006/relationships/oleObject" Target="../embeddings/oleObject59.bin"/><Relationship Id="rId40" Type="http://schemas.openxmlformats.org/officeDocument/2006/relationships/image" Target="../media/image73.emf"/><Relationship Id="rId5" Type="http://schemas.openxmlformats.org/officeDocument/2006/relationships/image" Target="../media/image76.png"/><Relationship Id="rId15" Type="http://schemas.openxmlformats.org/officeDocument/2006/relationships/image" Target="../media/image78.jpeg"/><Relationship Id="rId23" Type="http://schemas.openxmlformats.org/officeDocument/2006/relationships/image" Target="../media/image65.wmf"/><Relationship Id="rId28" Type="http://schemas.openxmlformats.org/officeDocument/2006/relationships/oleObject" Target="../embeddings/oleObject55.bin"/><Relationship Id="rId36" Type="http://schemas.openxmlformats.org/officeDocument/2006/relationships/image" Target="../media/image71.emf"/><Relationship Id="rId10" Type="http://schemas.openxmlformats.org/officeDocument/2006/relationships/image" Target="../media/image59.wmf"/><Relationship Id="rId19" Type="http://schemas.openxmlformats.org/officeDocument/2006/relationships/image" Target="../media/image63.wmf"/><Relationship Id="rId31" Type="http://schemas.openxmlformats.org/officeDocument/2006/relationships/image" Target="../media/image69.emf"/><Relationship Id="rId44" Type="http://schemas.openxmlformats.org/officeDocument/2006/relationships/image" Target="../media/image75.emf"/><Relationship Id="rId4" Type="http://schemas.openxmlformats.org/officeDocument/2006/relationships/slideLayout" Target="../slideLayouts/slideLayout19.xml"/><Relationship Id="rId9" Type="http://schemas.openxmlformats.org/officeDocument/2006/relationships/oleObject" Target="../embeddings/oleObject46.bin"/><Relationship Id="rId14" Type="http://schemas.openxmlformats.org/officeDocument/2006/relationships/image" Target="../media/image61.emf"/><Relationship Id="rId22" Type="http://schemas.openxmlformats.org/officeDocument/2006/relationships/oleObject" Target="../embeddings/oleObject52.bin"/><Relationship Id="rId27" Type="http://schemas.openxmlformats.org/officeDocument/2006/relationships/image" Target="../media/image67.wmf"/><Relationship Id="rId30" Type="http://schemas.openxmlformats.org/officeDocument/2006/relationships/oleObject" Target="../embeddings/oleObject56.bin"/><Relationship Id="rId35" Type="http://schemas.openxmlformats.org/officeDocument/2006/relationships/oleObject" Target="../embeddings/oleObject58.bin"/><Relationship Id="rId43" Type="http://schemas.openxmlformats.org/officeDocument/2006/relationships/oleObject" Target="../embeddings/oleObject62.bin"/></Relationships>
</file>

<file path=ppt/slides/_rels/slide1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1.emf"/><Relationship Id="rId3" Type="http://schemas.openxmlformats.org/officeDocument/2006/relationships/video" Target="../media/media2.wmv"/><Relationship Id="rId7" Type="http://schemas.openxmlformats.org/officeDocument/2006/relationships/image" Target="../media/image58.png"/><Relationship Id="rId12" Type="http://schemas.openxmlformats.org/officeDocument/2006/relationships/oleObject" Target="../embeddings/oleObject65.bin"/><Relationship Id="rId17" Type="http://schemas.openxmlformats.org/officeDocument/2006/relationships/image" Target="../media/image79.jpeg"/><Relationship Id="rId2" Type="http://schemas.microsoft.com/office/2007/relationships/media" Target="../media/media2.wmv"/><Relationship Id="rId16" Type="http://schemas.openxmlformats.org/officeDocument/2006/relationships/image" Target="../media/image85.jpeg"/><Relationship Id="rId1" Type="http://schemas.openxmlformats.org/officeDocument/2006/relationships/vmlDrawing" Target="../drawings/vmlDrawing7.vml"/><Relationship Id="rId6" Type="http://schemas.openxmlformats.org/officeDocument/2006/relationships/image" Target="../media/image12.png"/><Relationship Id="rId11" Type="http://schemas.openxmlformats.org/officeDocument/2006/relationships/image" Target="../media/image80.emf"/><Relationship Id="rId5" Type="http://schemas.openxmlformats.org/officeDocument/2006/relationships/oleObject" Target="../embeddings/oleObject63.bin"/><Relationship Id="rId15" Type="http://schemas.openxmlformats.org/officeDocument/2006/relationships/image" Target="../media/image82.emf"/><Relationship Id="rId10" Type="http://schemas.openxmlformats.org/officeDocument/2006/relationships/oleObject" Target="../embeddings/oleObject64.bin"/><Relationship Id="rId4" Type="http://schemas.openxmlformats.org/officeDocument/2006/relationships/slideLayout" Target="../slideLayouts/slideLayout19.xml"/><Relationship Id="rId9" Type="http://schemas.openxmlformats.org/officeDocument/2006/relationships/image" Target="../media/image84.png"/><Relationship Id="rId14" Type="http://schemas.openxmlformats.org/officeDocument/2006/relationships/oleObject" Target="../embeddings/oleObject6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87.jpeg"/><Relationship Id="rId7" Type="http://schemas.openxmlformats.org/officeDocument/2006/relationships/image" Target="../media/image15.wmf"/><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67.bin"/><Relationship Id="rId11" Type="http://schemas.openxmlformats.org/officeDocument/2006/relationships/image" Target="../media/image16.wmf"/><Relationship Id="rId5" Type="http://schemas.openxmlformats.org/officeDocument/2006/relationships/image" Target="../media/image26.jpeg"/><Relationship Id="rId10" Type="http://schemas.openxmlformats.org/officeDocument/2006/relationships/oleObject" Target="../embeddings/oleObject69.bin"/><Relationship Id="rId4" Type="http://schemas.openxmlformats.org/officeDocument/2006/relationships/image" Target="../media/image25.jpeg"/><Relationship Id="rId9" Type="http://schemas.openxmlformats.org/officeDocument/2006/relationships/image" Target="../media/image8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91.wmf"/><Relationship Id="rId3" Type="http://schemas.openxmlformats.org/officeDocument/2006/relationships/image" Target="../media/image93.jpeg"/><Relationship Id="rId7" Type="http://schemas.openxmlformats.org/officeDocument/2006/relationships/image" Target="../media/image88.wmf"/><Relationship Id="rId12"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70.bin"/><Relationship Id="rId11" Type="http://schemas.openxmlformats.org/officeDocument/2006/relationships/image" Target="../media/image90.wmf"/><Relationship Id="rId5" Type="http://schemas.openxmlformats.org/officeDocument/2006/relationships/image" Target="../media/image95.png"/><Relationship Id="rId15" Type="http://schemas.openxmlformats.org/officeDocument/2006/relationships/image" Target="../media/image92.wmf"/><Relationship Id="rId10" Type="http://schemas.openxmlformats.org/officeDocument/2006/relationships/oleObject" Target="../embeddings/oleObject72.bin"/><Relationship Id="rId4" Type="http://schemas.openxmlformats.org/officeDocument/2006/relationships/image" Target="../media/image94.png"/><Relationship Id="rId9" Type="http://schemas.openxmlformats.org/officeDocument/2006/relationships/image" Target="../media/image89.wmf"/><Relationship Id="rId14" Type="http://schemas.openxmlformats.org/officeDocument/2006/relationships/oleObject" Target="../embeddings/oleObject74.bin"/></Relationships>
</file>

<file path=ppt/slides/_rels/slide14.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78.bin"/><Relationship Id="rId18" Type="http://schemas.openxmlformats.org/officeDocument/2006/relationships/image" Target="../media/image101.wmf"/><Relationship Id="rId26" Type="http://schemas.openxmlformats.org/officeDocument/2006/relationships/oleObject" Target="../embeddings/oleObject84.bin"/><Relationship Id="rId3" Type="http://schemas.openxmlformats.org/officeDocument/2006/relationships/notesSlide" Target="../notesSlides/notesSlide1.xml"/><Relationship Id="rId21" Type="http://schemas.openxmlformats.org/officeDocument/2006/relationships/image" Target="../media/image94.png"/><Relationship Id="rId34" Type="http://schemas.openxmlformats.org/officeDocument/2006/relationships/oleObject" Target="../embeddings/oleObject88.bin"/><Relationship Id="rId7" Type="http://schemas.openxmlformats.org/officeDocument/2006/relationships/oleObject" Target="../embeddings/oleObject75.bin"/><Relationship Id="rId12" Type="http://schemas.openxmlformats.org/officeDocument/2006/relationships/image" Target="../media/image98.wmf"/><Relationship Id="rId17" Type="http://schemas.openxmlformats.org/officeDocument/2006/relationships/oleObject" Target="../embeddings/oleObject80.bin"/><Relationship Id="rId25" Type="http://schemas.openxmlformats.org/officeDocument/2006/relationships/image" Target="../media/image104.wmf"/><Relationship Id="rId33" Type="http://schemas.openxmlformats.org/officeDocument/2006/relationships/image" Target="../media/image108.wmf"/><Relationship Id="rId2" Type="http://schemas.openxmlformats.org/officeDocument/2006/relationships/slideLayout" Target="../slideLayouts/slideLayout7.xml"/><Relationship Id="rId16" Type="http://schemas.openxmlformats.org/officeDocument/2006/relationships/image" Target="../media/image100.wmf"/><Relationship Id="rId20" Type="http://schemas.openxmlformats.org/officeDocument/2006/relationships/image" Target="../media/image102.wmf"/><Relationship Id="rId29" Type="http://schemas.openxmlformats.org/officeDocument/2006/relationships/image" Target="../media/image106.wmf"/><Relationship Id="rId1" Type="http://schemas.openxmlformats.org/officeDocument/2006/relationships/vmlDrawing" Target="../drawings/vmlDrawing10.vml"/><Relationship Id="rId6" Type="http://schemas.openxmlformats.org/officeDocument/2006/relationships/image" Target="../media/image111.png"/><Relationship Id="rId11" Type="http://schemas.openxmlformats.org/officeDocument/2006/relationships/oleObject" Target="../embeddings/oleObject77.bin"/><Relationship Id="rId24" Type="http://schemas.openxmlformats.org/officeDocument/2006/relationships/oleObject" Target="../embeddings/oleObject83.bin"/><Relationship Id="rId32" Type="http://schemas.openxmlformats.org/officeDocument/2006/relationships/oleObject" Target="../embeddings/oleObject87.bin"/><Relationship Id="rId5" Type="http://schemas.openxmlformats.org/officeDocument/2006/relationships/image" Target="../media/image110.png"/><Relationship Id="rId15" Type="http://schemas.openxmlformats.org/officeDocument/2006/relationships/oleObject" Target="../embeddings/oleObject79.bin"/><Relationship Id="rId23" Type="http://schemas.openxmlformats.org/officeDocument/2006/relationships/image" Target="../media/image103.wmf"/><Relationship Id="rId28" Type="http://schemas.openxmlformats.org/officeDocument/2006/relationships/oleObject" Target="../embeddings/oleObject85.bin"/><Relationship Id="rId36" Type="http://schemas.openxmlformats.org/officeDocument/2006/relationships/image" Target="../media/image109.emf"/><Relationship Id="rId10" Type="http://schemas.openxmlformats.org/officeDocument/2006/relationships/image" Target="../media/image97.wmf"/><Relationship Id="rId19" Type="http://schemas.openxmlformats.org/officeDocument/2006/relationships/oleObject" Target="../embeddings/oleObject81.bin"/><Relationship Id="rId31" Type="http://schemas.openxmlformats.org/officeDocument/2006/relationships/image" Target="../media/image107.wmf"/><Relationship Id="rId4" Type="http://schemas.openxmlformats.org/officeDocument/2006/relationships/image" Target="../media/image4.png"/><Relationship Id="rId9" Type="http://schemas.openxmlformats.org/officeDocument/2006/relationships/oleObject" Target="../embeddings/oleObject76.bin"/><Relationship Id="rId14" Type="http://schemas.openxmlformats.org/officeDocument/2006/relationships/image" Target="../media/image99.wmf"/><Relationship Id="rId22" Type="http://schemas.openxmlformats.org/officeDocument/2006/relationships/oleObject" Target="../embeddings/oleObject82.bin"/><Relationship Id="rId27" Type="http://schemas.openxmlformats.org/officeDocument/2006/relationships/image" Target="../media/image105.wmf"/><Relationship Id="rId30" Type="http://schemas.openxmlformats.org/officeDocument/2006/relationships/oleObject" Target="../embeddings/oleObject86.bin"/><Relationship Id="rId35" Type="http://schemas.openxmlformats.org/officeDocument/2006/relationships/oleObject" Target="../embeddings/oleObject89.bin"/></Relationships>
</file>

<file path=ppt/slides/_rels/slide15.xml.rels><?xml version="1.0" encoding="UTF-8" standalone="yes"?>
<Relationships xmlns="http://schemas.openxmlformats.org/package/2006/relationships"><Relationship Id="rId8" Type="http://schemas.openxmlformats.org/officeDocument/2006/relationships/image" Target="../media/image114.png"/><Relationship Id="rId3" Type="http://schemas.microsoft.com/office/2007/relationships/media" Target="../media/media4.wmv"/><Relationship Id="rId7" Type="http://schemas.openxmlformats.org/officeDocument/2006/relationships/image" Target="../media/image113.emf"/><Relationship Id="rId2" Type="http://schemas.openxmlformats.org/officeDocument/2006/relationships/video" Target="../media/media3.wmv"/><Relationship Id="rId1" Type="http://schemas.microsoft.com/office/2007/relationships/media" Target="../media/media3.wmv"/><Relationship Id="rId6" Type="http://schemas.openxmlformats.org/officeDocument/2006/relationships/image" Target="../media/image112.png"/><Relationship Id="rId5" Type="http://schemas.openxmlformats.org/officeDocument/2006/relationships/slideLayout" Target="../slideLayouts/slideLayout7.xml"/><Relationship Id="rId4" Type="http://schemas.openxmlformats.org/officeDocument/2006/relationships/video" Target="../media/media4.wmv"/><Relationship Id="rId9" Type="http://schemas.openxmlformats.org/officeDocument/2006/relationships/image" Target="../media/image11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oleObject" Target="../embeddings/oleObject90.bin"/><Relationship Id="rId7" Type="http://schemas.openxmlformats.org/officeDocument/2006/relationships/image" Target="../media/image116.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92.wmf"/><Relationship Id="rId5" Type="http://schemas.openxmlformats.org/officeDocument/2006/relationships/oleObject" Target="../embeddings/oleObject91.bin"/><Relationship Id="rId4" Type="http://schemas.openxmlformats.org/officeDocument/2006/relationships/image" Target="../media/image88.wmf"/></Relationships>
</file>

<file path=ppt/slides/_rels/slide19.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image" Target="../media/image123.jpeg"/><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22.wmf"/><Relationship Id="rId2" Type="http://schemas.openxmlformats.org/officeDocument/2006/relationships/slideLayout" Target="../slideLayouts/slideLayout1.xml"/><Relationship Id="rId16" Type="http://schemas.openxmlformats.org/officeDocument/2006/relationships/image" Target="../media/image126.jpeg"/><Relationship Id="rId1" Type="http://schemas.openxmlformats.org/officeDocument/2006/relationships/vmlDrawing" Target="../drawings/vmlDrawing12.vml"/><Relationship Id="rId6" Type="http://schemas.openxmlformats.org/officeDocument/2006/relationships/image" Target="../media/image119.w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image" Target="../media/image125.jpeg"/><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95.bin"/><Relationship Id="rId14" Type="http://schemas.openxmlformats.org/officeDocument/2006/relationships/image" Target="../media/image1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18" Type="http://schemas.openxmlformats.org/officeDocument/2006/relationships/image" Target="../media/image21.wmf"/><Relationship Id="rId3" Type="http://schemas.openxmlformats.org/officeDocument/2006/relationships/image" Target="../media/image25.jpeg"/><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5.bin"/><Relationship Id="rId24" Type="http://schemas.openxmlformats.org/officeDocument/2006/relationships/image" Target="../media/image24.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7.wmf"/><Relationship Id="rId19" Type="http://schemas.openxmlformats.org/officeDocument/2006/relationships/oleObject" Target="../embeddings/oleObject9.bin"/><Relationship Id="rId4" Type="http://schemas.openxmlformats.org/officeDocument/2006/relationships/image" Target="../media/image26.jpeg"/><Relationship Id="rId9" Type="http://schemas.openxmlformats.org/officeDocument/2006/relationships/oleObject" Target="../embeddings/oleObject4.bin"/><Relationship Id="rId14" Type="http://schemas.openxmlformats.org/officeDocument/2006/relationships/image" Target="../media/image19.wmf"/><Relationship Id="rId22" Type="http://schemas.openxmlformats.org/officeDocument/2006/relationships/image" Target="../media/image23.w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17.bin"/><Relationship Id="rId18" Type="http://schemas.openxmlformats.org/officeDocument/2006/relationships/image" Target="../media/image34.wmf"/><Relationship Id="rId26" Type="http://schemas.openxmlformats.org/officeDocument/2006/relationships/image" Target="../media/image38.wmf"/><Relationship Id="rId39" Type="http://schemas.openxmlformats.org/officeDocument/2006/relationships/oleObject" Target="../embeddings/oleObject30.bin"/><Relationship Id="rId3" Type="http://schemas.openxmlformats.org/officeDocument/2006/relationships/oleObject" Target="../embeddings/oleObject12.bin"/><Relationship Id="rId21" Type="http://schemas.openxmlformats.org/officeDocument/2006/relationships/oleObject" Target="../embeddings/oleObject21.bin"/><Relationship Id="rId34" Type="http://schemas.openxmlformats.org/officeDocument/2006/relationships/image" Target="../media/image42.wmf"/><Relationship Id="rId42" Type="http://schemas.openxmlformats.org/officeDocument/2006/relationships/image" Target="../media/image46.wmf"/><Relationship Id="rId47" Type="http://schemas.openxmlformats.org/officeDocument/2006/relationships/image" Target="../media/image50.jpeg"/><Relationship Id="rId7" Type="http://schemas.openxmlformats.org/officeDocument/2006/relationships/oleObject" Target="../embeddings/oleObject14.bin"/><Relationship Id="rId12" Type="http://schemas.openxmlformats.org/officeDocument/2006/relationships/image" Target="../media/image31.wmf"/><Relationship Id="rId17" Type="http://schemas.openxmlformats.org/officeDocument/2006/relationships/oleObject" Target="../embeddings/oleObject19.bin"/><Relationship Id="rId25" Type="http://schemas.openxmlformats.org/officeDocument/2006/relationships/oleObject" Target="../embeddings/oleObject23.bin"/><Relationship Id="rId33" Type="http://schemas.openxmlformats.org/officeDocument/2006/relationships/oleObject" Target="../embeddings/oleObject27.bin"/><Relationship Id="rId38" Type="http://schemas.openxmlformats.org/officeDocument/2006/relationships/image" Target="../media/image44.wmf"/><Relationship Id="rId46" Type="http://schemas.openxmlformats.org/officeDocument/2006/relationships/image" Target="../media/image48.wmf"/><Relationship Id="rId2" Type="http://schemas.openxmlformats.org/officeDocument/2006/relationships/slideLayout" Target="../slideLayouts/slideLayout7.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25.bin"/><Relationship Id="rId41"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oleObject" Target="../embeddings/oleObject16.bin"/><Relationship Id="rId24" Type="http://schemas.openxmlformats.org/officeDocument/2006/relationships/image" Target="../media/image37.wmf"/><Relationship Id="rId32" Type="http://schemas.openxmlformats.org/officeDocument/2006/relationships/image" Target="../media/image41.wmf"/><Relationship Id="rId37" Type="http://schemas.openxmlformats.org/officeDocument/2006/relationships/oleObject" Target="../embeddings/oleObject29.bin"/><Relationship Id="rId40" Type="http://schemas.openxmlformats.org/officeDocument/2006/relationships/image" Target="../media/image45.wmf"/><Relationship Id="rId45" Type="http://schemas.openxmlformats.org/officeDocument/2006/relationships/oleObject" Target="../embeddings/oleObject33.bin"/><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image" Target="../media/image39.wmf"/><Relationship Id="rId36" Type="http://schemas.openxmlformats.org/officeDocument/2006/relationships/image" Target="../media/image43.wmf"/><Relationship Id="rId49" Type="http://schemas.openxmlformats.org/officeDocument/2006/relationships/image" Target="../media/image49.wmf"/><Relationship Id="rId10" Type="http://schemas.openxmlformats.org/officeDocument/2006/relationships/image" Target="../media/image30.wmf"/><Relationship Id="rId19" Type="http://schemas.openxmlformats.org/officeDocument/2006/relationships/oleObject" Target="../embeddings/oleObject20.bin"/><Relationship Id="rId31" Type="http://schemas.openxmlformats.org/officeDocument/2006/relationships/oleObject" Target="../embeddings/oleObject26.bin"/><Relationship Id="rId44" Type="http://schemas.openxmlformats.org/officeDocument/2006/relationships/image" Target="../media/image47.wmf"/><Relationship Id="rId4" Type="http://schemas.openxmlformats.org/officeDocument/2006/relationships/image" Target="../media/image27.wmf"/><Relationship Id="rId9" Type="http://schemas.openxmlformats.org/officeDocument/2006/relationships/oleObject" Target="../embeddings/oleObject15.bin"/><Relationship Id="rId14" Type="http://schemas.openxmlformats.org/officeDocument/2006/relationships/image" Target="../media/image32.wmf"/><Relationship Id="rId22" Type="http://schemas.openxmlformats.org/officeDocument/2006/relationships/image" Target="../media/image36.wmf"/><Relationship Id="rId27" Type="http://schemas.openxmlformats.org/officeDocument/2006/relationships/oleObject" Target="../embeddings/oleObject24.bin"/><Relationship Id="rId30" Type="http://schemas.openxmlformats.org/officeDocument/2006/relationships/image" Target="../media/image40.wmf"/><Relationship Id="rId35" Type="http://schemas.openxmlformats.org/officeDocument/2006/relationships/oleObject" Target="../embeddings/oleObject28.bin"/><Relationship Id="rId43" Type="http://schemas.openxmlformats.org/officeDocument/2006/relationships/oleObject" Target="../embeddings/oleObject32.bin"/><Relationship Id="rId48" Type="http://schemas.openxmlformats.org/officeDocument/2006/relationships/oleObject" Target="../embeddings/oleObject34.bin"/><Relationship Id="rId8" Type="http://schemas.openxmlformats.org/officeDocument/2006/relationships/image" Target="../media/image2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54.emf"/><Relationship Id="rId3" Type="http://schemas.openxmlformats.org/officeDocument/2006/relationships/image" Target="../media/image56.png"/><Relationship Id="rId7" Type="http://schemas.openxmlformats.org/officeDocument/2006/relationships/image" Target="../media/image52.wmf"/><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6.bin"/><Relationship Id="rId11" Type="http://schemas.openxmlformats.org/officeDocument/2006/relationships/image" Target="../media/image57.jpeg"/><Relationship Id="rId5" Type="http://schemas.openxmlformats.org/officeDocument/2006/relationships/image" Target="../media/image51.wmf"/><Relationship Id="rId15" Type="http://schemas.openxmlformats.org/officeDocument/2006/relationships/image" Target="../media/image55.wmf"/><Relationship Id="rId10" Type="http://schemas.openxmlformats.org/officeDocument/2006/relationships/hyperlink" Target="http://today.brown.edu/files/imagecache/main_image/article_images/07-088a.jpg" TargetMode="External"/><Relationship Id="rId4" Type="http://schemas.openxmlformats.org/officeDocument/2006/relationships/oleObject" Target="../embeddings/oleObject35.bin"/><Relationship Id="rId9" Type="http://schemas.openxmlformats.org/officeDocument/2006/relationships/image" Target="../media/image53.wmf"/><Relationship Id="rId1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44.bin"/><Relationship Id="rId3" Type="http://schemas.openxmlformats.org/officeDocument/2006/relationships/oleObject" Target="../embeddings/oleObject40.bin"/><Relationship Id="rId7" Type="http://schemas.openxmlformats.org/officeDocument/2006/relationships/oleObject" Target="../embeddings/oleObject41.bin"/><Relationship Id="rId12" Type="http://schemas.openxmlformats.org/officeDocument/2006/relationships/image" Target="../media/image18.wmf"/><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image" Target="../media/image26.jpeg"/><Relationship Id="rId11" Type="http://schemas.openxmlformats.org/officeDocument/2006/relationships/oleObject" Target="../embeddings/oleObject43.bin"/><Relationship Id="rId5" Type="http://schemas.openxmlformats.org/officeDocument/2006/relationships/image" Target="../media/image25.jpeg"/><Relationship Id="rId15" Type="http://schemas.openxmlformats.org/officeDocument/2006/relationships/image" Target="../media/image58.png"/><Relationship Id="rId10" Type="http://schemas.openxmlformats.org/officeDocument/2006/relationships/image" Target="../media/image16.wmf"/><Relationship Id="rId4" Type="http://schemas.openxmlformats.org/officeDocument/2006/relationships/image" Target="../media/image24.wmf"/><Relationship Id="rId9" Type="http://schemas.openxmlformats.org/officeDocument/2006/relationships/oleObject" Target="../embeddings/oleObject42.bin"/><Relationship Id="rId1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descr="http://www.cbs.mpg.de/index.html/mpi.jpg">
            <a:hlinkClick r:id="rId2"/>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3377825" y="683695"/>
            <a:ext cx="2790310" cy="1103441"/>
          </a:xfrm>
          <a:prstGeom prst="ellipse">
            <a:avLst/>
          </a:prstGeom>
          <a:ln>
            <a:noFill/>
          </a:ln>
          <a:effectLst>
            <a:softEdge rad="112500"/>
          </a:effectLst>
        </p:spPr>
      </p:pic>
      <p:sp>
        <p:nvSpPr>
          <p:cNvPr id="9" name="Rectangle 8"/>
          <p:cNvSpPr/>
          <p:nvPr/>
        </p:nvSpPr>
        <p:spPr>
          <a:xfrm>
            <a:off x="965557" y="1988840"/>
            <a:ext cx="7632848" cy="923330"/>
          </a:xfrm>
          <a:prstGeom prst="rect">
            <a:avLst/>
          </a:prstGeom>
        </p:spPr>
        <p:txBody>
          <a:bodyPr wrap="square">
            <a:spAutoFit/>
          </a:bodyPr>
          <a:lstStyle/>
          <a:p>
            <a:pPr algn="ctr"/>
            <a:r>
              <a:rPr lang="en-GB" sz="2000" b="1" dirty="0" smtClean="0">
                <a:solidFill>
                  <a:srgbClr val="990033"/>
                </a:solidFill>
              </a:rPr>
              <a:t>Free energy and active inference</a:t>
            </a:r>
          </a:p>
          <a:p>
            <a:pPr algn="ctr"/>
            <a:r>
              <a:rPr lang="en-GB" sz="1400" b="1" dirty="0" smtClean="0">
                <a:solidFill>
                  <a:srgbClr val="990033"/>
                </a:solidFill>
                <a:latin typeface="Arial Narrow" pitchFamily="34" charset="0"/>
              </a:rPr>
              <a:t>Karl Friston</a:t>
            </a:r>
          </a:p>
          <a:p>
            <a:pPr algn="ctr"/>
            <a:endParaRPr lang="en-GB" sz="2000" b="1" dirty="0">
              <a:solidFill>
                <a:srgbClr val="990033"/>
              </a:solidFill>
              <a:latin typeface="Arial Narrow" pitchFamily="34" charset="0"/>
            </a:endParaRPr>
          </a:p>
        </p:txBody>
      </p:sp>
      <p:pic>
        <p:nvPicPr>
          <p:cNvPr id="184322" name="Picture 2" descr="UCL logo"/>
          <p:cNvPicPr>
            <a:picLocks noChangeAspect="1" noChangeArrowheads="1"/>
          </p:cNvPicPr>
          <p:nvPr/>
        </p:nvPicPr>
        <p:blipFill>
          <a:blip r:embed="rId4" cstate="print"/>
          <a:srcRect/>
          <a:stretch>
            <a:fillRect/>
          </a:stretch>
        </p:blipFill>
        <p:spPr bwMode="auto">
          <a:xfrm>
            <a:off x="7936305" y="1"/>
            <a:ext cx="1969696" cy="980727"/>
          </a:xfrm>
          <a:prstGeom prst="rect">
            <a:avLst/>
          </a:prstGeom>
          <a:noFill/>
        </p:spPr>
      </p:pic>
      <p:sp>
        <p:nvSpPr>
          <p:cNvPr id="73732" name="Rectangle 11"/>
          <p:cNvSpPr>
            <a:spLocks noChangeArrowheads="1"/>
          </p:cNvSpPr>
          <p:nvPr/>
        </p:nvSpPr>
        <p:spPr bwMode="auto">
          <a:xfrm>
            <a:off x="1172580" y="2798930"/>
            <a:ext cx="7200800" cy="3108543"/>
          </a:xfrm>
          <a:prstGeom prst="rect">
            <a:avLst/>
          </a:prstGeom>
          <a:noFill/>
          <a:ln w="9525">
            <a:noFill/>
            <a:miter lim="800000"/>
            <a:headEnd/>
            <a:tailEnd/>
          </a:ln>
        </p:spPr>
        <p:txBody>
          <a:bodyPr wrap="square" anchor="ctr">
            <a:spAutoFit/>
          </a:bodyPr>
          <a:lstStyle/>
          <a:p>
            <a:pPr algn="ctr"/>
            <a:r>
              <a:rPr lang="en-US" sz="1600" dirty="0" smtClean="0">
                <a:solidFill>
                  <a:srgbClr val="990033"/>
                </a:solidFill>
              </a:rPr>
              <a:t>Abstract</a:t>
            </a:r>
            <a:endParaRPr lang="en-GB" sz="1200" dirty="0">
              <a:solidFill>
                <a:srgbClr val="990033"/>
              </a:solidFill>
            </a:endParaRPr>
          </a:p>
          <a:p>
            <a:pPr algn="just"/>
            <a:endParaRPr lang="en-GB" sz="1200" dirty="0" smtClean="0">
              <a:solidFill>
                <a:srgbClr val="990033"/>
              </a:solidFill>
            </a:endParaRPr>
          </a:p>
          <a:p>
            <a:pPr algn="just"/>
            <a:r>
              <a:rPr lang="en-GB" sz="1200" dirty="0" smtClean="0">
                <a:solidFill>
                  <a:srgbClr val="990033"/>
                </a:solidFill>
              </a:rPr>
              <a:t>How much about our interaction with – and experience of – our world can be deduced from basic principles? This talk reviews recent attempts to understand the self-organised behaviour of embodied agents, like ourselves, as satisfying basic imperatives for sustained exchanges with the environment. In brief, one simple driving force appears to explain many aspects of action and perception. This driving force is the minimisation of surprise or prediction error that – in the context of perception – corresponds to Bayes-optimal predictive coding (that suppresses exteroceptive prediction errors) and – in the context of action – reduces to classical motor reflexes (that suppress proprioceptive prediction errors). We will look at some of the phenomena that emerge from this principle; such as hierarchical message passing in the brain and the perceptual inference that ensues. These perceptual abilities rest upon prior beliefs about the world – but where do these beliefs come from? We will consider recent proposals about the nature of prior beliefs and how they underwrite active sampling of the sensorium. Put simply, to minimise surprising states of the world, it is necessary to sample inputs that minimise uncertainty about the causes of sensory input. When this minimisation is implemented via prior beliefs – about how we sample the world – the resulting behaviour is remarkably reminiscent of visual searches and other forms of active inference. In short, if percepts correspond to hypotheses, then action could be construed as sampling data to test perceptual hypotheses – and accrue evidence for our very existence. I hope to illustrate these points using simulations of action observation and saccadic eye movements.</a:t>
            </a:r>
          </a:p>
        </p:txBody>
      </p:sp>
      <p:pic>
        <p:nvPicPr>
          <p:cNvPr id="174082" name="Picture 2" descr="IMPRS Top logo">
            <a:hlinkClick r:id="rId5"/>
          </p:cNvPr>
          <p:cNvPicPr>
            <a:picLocks noChangeAspect="1" noChangeArrowheads="1"/>
          </p:cNvPicPr>
          <p:nvPr/>
        </p:nvPicPr>
        <p:blipFill>
          <a:blip r:embed="rId6" cstate="print"/>
          <a:srcRect/>
          <a:stretch>
            <a:fillRect/>
          </a:stretch>
        </p:blipFill>
        <p:spPr bwMode="auto">
          <a:xfrm>
            <a:off x="0" y="143635"/>
            <a:ext cx="1533525" cy="1514475"/>
          </a:xfrm>
          <a:prstGeom prst="rect">
            <a:avLst/>
          </a:prstGeom>
          <a:noFill/>
        </p:spPr>
      </p:pic>
      <p:sp>
        <p:nvSpPr>
          <p:cNvPr id="8" name="Rectangle 7"/>
          <p:cNvSpPr/>
          <p:nvPr/>
        </p:nvSpPr>
        <p:spPr>
          <a:xfrm>
            <a:off x="1847655" y="188640"/>
            <a:ext cx="5940659" cy="523220"/>
          </a:xfrm>
          <a:prstGeom prst="rect">
            <a:avLst/>
          </a:prstGeom>
        </p:spPr>
        <p:txBody>
          <a:bodyPr wrap="square">
            <a:spAutoFit/>
          </a:bodyPr>
          <a:lstStyle/>
          <a:p>
            <a:pPr algn="ctr"/>
            <a:r>
              <a:rPr lang="en-GB" sz="1400" b="1" dirty="0" smtClean="0">
                <a:solidFill>
                  <a:schemeClr val="accent2">
                    <a:lumMod val="75000"/>
                  </a:schemeClr>
                </a:solidFill>
              </a:rPr>
              <a:t>3rd IMPRS </a:t>
            </a:r>
            <a:r>
              <a:rPr lang="en-GB" sz="1400" b="1" dirty="0" err="1" smtClean="0">
                <a:solidFill>
                  <a:schemeClr val="accent2">
                    <a:lumMod val="75000"/>
                  </a:schemeClr>
                </a:solidFill>
              </a:rPr>
              <a:t>NeuroCom</a:t>
            </a:r>
            <a:r>
              <a:rPr lang="en-GB" sz="1400" b="1" dirty="0" smtClean="0">
                <a:solidFill>
                  <a:schemeClr val="accent2">
                    <a:lumMod val="75000"/>
                  </a:schemeClr>
                </a:solidFill>
              </a:rPr>
              <a:t> Summer School, Leipzig, Germany</a:t>
            </a:r>
            <a:br>
              <a:rPr lang="en-GB" sz="1400" b="1" dirty="0" smtClean="0">
                <a:solidFill>
                  <a:schemeClr val="accent2">
                    <a:lumMod val="75000"/>
                  </a:schemeClr>
                </a:solidFill>
              </a:rPr>
            </a:br>
            <a:r>
              <a:rPr lang="en-GB" sz="1400" b="1" dirty="0" smtClean="0">
                <a:solidFill>
                  <a:schemeClr val="accent2">
                    <a:lumMod val="75000"/>
                  </a:schemeClr>
                </a:solidFill>
              </a:rPr>
              <a:t>10 - 12 July 2013</a:t>
            </a:r>
            <a:endParaRPr lang="en-GB" sz="1400" dirty="0">
              <a:solidFill>
                <a:schemeClr val="accent2">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reaching.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5" cstate="print"/>
          <a:stretch/>
        </p:blipFill>
        <p:spPr>
          <a:xfrm>
            <a:off x="7041232" y="836712"/>
            <a:ext cx="1938938" cy="1454203"/>
          </a:xfrm>
          <a:prstGeom prst="rect">
            <a:avLst/>
          </a:prstGeom>
          <a:ln>
            <a:noFill/>
          </a:ln>
          <a:effectLst>
            <a:outerShdw blurRad="190500" algn="tl" rotWithShape="0">
              <a:srgbClr val="000000">
                <a:alpha val="70000"/>
              </a:srgbClr>
            </a:outerShdw>
          </a:effectLst>
        </p:spPr>
      </p:pic>
      <p:graphicFrame>
        <p:nvGraphicFramePr>
          <p:cNvPr id="19458" name="Object 2"/>
          <p:cNvGraphicFramePr>
            <a:graphicFrameLocks noChangeAspect="1"/>
          </p:cNvGraphicFramePr>
          <p:nvPr/>
        </p:nvGraphicFramePr>
        <p:xfrm>
          <a:off x="1639888" y="692150"/>
          <a:ext cx="3527425" cy="3355975"/>
        </p:xfrm>
        <a:graphic>
          <a:graphicData uri="http://schemas.openxmlformats.org/presentationml/2006/ole">
            <mc:AlternateContent xmlns:mc="http://schemas.openxmlformats.org/markup-compatibility/2006">
              <mc:Choice xmlns:v="urn:schemas-microsoft-com:vml" Requires="v">
                <p:oleObj spid="_x0000_s244828" name="CorelPhotoPaint.Image.11" r:id="rId6" imgW="4457143" imgH="4241270" progId="">
                  <p:embed/>
                </p:oleObj>
              </mc:Choice>
              <mc:Fallback>
                <p:oleObj name="CorelPhotoPaint.Image.11" r:id="rId6" imgW="4457143" imgH="4241270" progId="">
                  <p:embed/>
                  <p:pic>
                    <p:nvPicPr>
                      <p:cNvPr id="0" name="Picture 20"/>
                      <p:cNvPicPr>
                        <a:picLocks noChangeAspect="1" noChangeArrowheads="1"/>
                      </p:cNvPicPr>
                      <p:nvPr/>
                    </p:nvPicPr>
                    <p:blipFill>
                      <a:blip r:embed="rId7">
                        <a:clrChange>
                          <a:clrFrom>
                            <a:srgbClr val="FFF2CA"/>
                          </a:clrFrom>
                          <a:clrTo>
                            <a:srgbClr val="FFF2CA">
                              <a:alpha val="0"/>
                            </a:srgbClr>
                          </a:clrTo>
                        </a:clrChange>
                        <a:lum bright="46000" contrast="-68000"/>
                        <a:extLst>
                          <a:ext uri="{28A0092B-C50C-407E-A947-70E740481C1C}">
                            <a14:useLocalDpi xmlns:a14="http://schemas.microsoft.com/office/drawing/2010/main" val="0"/>
                          </a:ext>
                        </a:extLst>
                      </a:blip>
                      <a:srcRect/>
                      <a:stretch>
                        <a:fillRect/>
                      </a:stretch>
                    </p:blipFill>
                    <p:spPr bwMode="auto">
                      <a:xfrm>
                        <a:off x="1639888" y="692150"/>
                        <a:ext cx="3527425"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3" name="Oval 3"/>
          <p:cNvSpPr>
            <a:spLocks noChangeArrowheads="1"/>
          </p:cNvSpPr>
          <p:nvPr/>
        </p:nvSpPr>
        <p:spPr bwMode="auto">
          <a:xfrm>
            <a:off x="4448175" y="2103438"/>
            <a:ext cx="1652588" cy="820737"/>
          </a:xfrm>
          <a:prstGeom prst="ellipse">
            <a:avLst/>
          </a:prstGeom>
          <a:solidFill>
            <a:schemeClr val="bg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128004" name="Oval 4"/>
          <p:cNvSpPr>
            <a:spLocks noChangeArrowheads="1"/>
          </p:cNvSpPr>
          <p:nvPr/>
        </p:nvSpPr>
        <p:spPr bwMode="auto">
          <a:xfrm>
            <a:off x="3297238" y="4797425"/>
            <a:ext cx="1914525" cy="792163"/>
          </a:xfrm>
          <a:prstGeom prst="ellipse">
            <a:avLst/>
          </a:prstGeom>
          <a:solidFill>
            <a:schemeClr val="bg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pic>
        <p:nvPicPr>
          <p:cNvPr id="19484" name="Picture 5" descr="spcord_xsect"/>
          <p:cNvPicPr>
            <a:picLocks noChangeAspect="1" noChangeArrowheads="1"/>
          </p:cNvPicPr>
          <p:nvPr/>
        </p:nvPicPr>
        <p:blipFill>
          <a:blip r:embed="rId8" cstate="print">
            <a:clrChange>
              <a:clrFrom>
                <a:srgbClr val="FFFFFF"/>
              </a:clrFrom>
              <a:clrTo>
                <a:srgbClr val="FFFFFF">
                  <a:alpha val="0"/>
                </a:srgbClr>
              </a:clrTo>
            </a:clrChange>
            <a:lum bright="44000" contrast="-22000"/>
          </a:blip>
          <a:srcRect t="20782" b="17566"/>
          <a:stretch>
            <a:fillRect/>
          </a:stretch>
        </p:blipFill>
        <p:spPr bwMode="auto">
          <a:xfrm>
            <a:off x="1311275" y="4864100"/>
            <a:ext cx="2039938" cy="1271588"/>
          </a:xfrm>
          <a:prstGeom prst="rect">
            <a:avLst/>
          </a:prstGeom>
          <a:noFill/>
          <a:ln w="9525">
            <a:noFill/>
            <a:miter lim="800000"/>
            <a:headEnd/>
            <a:tailEnd/>
          </a:ln>
        </p:spPr>
      </p:pic>
      <p:graphicFrame>
        <p:nvGraphicFramePr>
          <p:cNvPr id="19459" name="Object 10"/>
          <p:cNvGraphicFramePr>
            <a:graphicFrameLocks noChangeAspect="1"/>
          </p:cNvGraphicFramePr>
          <p:nvPr/>
        </p:nvGraphicFramePr>
        <p:xfrm>
          <a:off x="4768850" y="2205038"/>
          <a:ext cx="1047750" cy="639762"/>
        </p:xfrm>
        <a:graphic>
          <a:graphicData uri="http://schemas.openxmlformats.org/presentationml/2006/ole">
            <mc:AlternateContent xmlns:mc="http://schemas.openxmlformats.org/markup-compatibility/2006">
              <mc:Choice xmlns:v="urn:schemas-microsoft-com:vml" Requires="v">
                <p:oleObj spid="_x0000_s244829" name="Equation" r:id="rId9" imgW="749300" imgH="457200" progId="Equation.DSMT4">
                  <p:embed/>
                </p:oleObj>
              </mc:Choice>
              <mc:Fallback>
                <p:oleObj name="Equation" r:id="rId9" imgW="749300" imgH="457200"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8850" y="2205038"/>
                        <a:ext cx="10477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11"/>
          <p:cNvGraphicFramePr>
            <a:graphicFrameLocks noChangeAspect="1"/>
          </p:cNvGraphicFramePr>
          <p:nvPr/>
        </p:nvGraphicFramePr>
        <p:xfrm>
          <a:off x="3659188" y="4843463"/>
          <a:ext cx="1225550" cy="673100"/>
        </p:xfrm>
        <a:graphic>
          <a:graphicData uri="http://schemas.openxmlformats.org/presentationml/2006/ole">
            <mc:AlternateContent xmlns:mc="http://schemas.openxmlformats.org/markup-compatibility/2006">
              <mc:Choice xmlns:v="urn:schemas-microsoft-com:vml" Requires="v">
                <p:oleObj spid="_x0000_s244830" name="Equation" r:id="rId11" imgW="774364" imgH="482391" progId="Equation.DSMT4">
                  <p:embed/>
                </p:oleObj>
              </mc:Choice>
              <mc:Fallback>
                <p:oleObj name="Equation" r:id="rId11" imgW="774364" imgH="482391" progId="Equation.DSMT4">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9188" y="4843463"/>
                        <a:ext cx="122555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9485" name="AutoShape 25"/>
          <p:cNvCxnSpPr>
            <a:cxnSpLocks noChangeShapeType="1"/>
          </p:cNvCxnSpPr>
          <p:nvPr/>
        </p:nvCxnSpPr>
        <p:spPr bwMode="auto">
          <a:xfrm rot="16200000" flipH="1">
            <a:off x="3028156" y="1094582"/>
            <a:ext cx="458787" cy="2381250"/>
          </a:xfrm>
          <a:prstGeom prst="curvedConnector2">
            <a:avLst/>
          </a:prstGeom>
          <a:noFill/>
          <a:ln w="12700" cap="rnd">
            <a:solidFill>
              <a:schemeClr val="tx1"/>
            </a:solidFill>
            <a:prstDash val="solid"/>
            <a:round/>
            <a:headEnd type="triangle" w="med" len="med"/>
            <a:tailEnd/>
          </a:ln>
        </p:spPr>
      </p:cxnSp>
      <p:cxnSp>
        <p:nvCxnSpPr>
          <p:cNvPr id="19486" name="AutoShape 27"/>
          <p:cNvCxnSpPr>
            <a:cxnSpLocks noChangeShapeType="1"/>
            <a:stCxn id="19520" idx="2"/>
          </p:cNvCxnSpPr>
          <p:nvPr/>
        </p:nvCxnSpPr>
        <p:spPr bwMode="auto">
          <a:xfrm rot="10800000" flipH="1">
            <a:off x="2216150" y="5194300"/>
            <a:ext cx="179388" cy="611188"/>
          </a:xfrm>
          <a:prstGeom prst="curvedConnector3">
            <a:avLst>
              <a:gd name="adj1" fmla="val -127435"/>
            </a:avLst>
          </a:prstGeom>
          <a:noFill/>
          <a:ln w="19050">
            <a:solidFill>
              <a:srgbClr val="FF0000"/>
            </a:solidFill>
            <a:round/>
            <a:headEnd type="triangle" w="med" len="med"/>
            <a:tailEnd/>
          </a:ln>
        </p:spPr>
      </p:cxnSp>
      <p:sp>
        <p:nvSpPr>
          <p:cNvPr id="16591" name="Oval 29"/>
          <p:cNvSpPr>
            <a:spLocks noChangeArrowheads="1"/>
          </p:cNvSpPr>
          <p:nvPr/>
        </p:nvSpPr>
        <p:spPr bwMode="auto">
          <a:xfrm>
            <a:off x="2289175" y="4941888"/>
            <a:ext cx="728663" cy="503237"/>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61" name="Object 30"/>
          <p:cNvGraphicFramePr>
            <a:graphicFrameLocks noChangeAspect="1"/>
          </p:cNvGraphicFramePr>
          <p:nvPr/>
        </p:nvGraphicFramePr>
        <p:xfrm>
          <a:off x="2476500" y="5024438"/>
          <a:ext cx="338138" cy="338137"/>
        </p:xfrm>
        <a:graphic>
          <a:graphicData uri="http://schemas.openxmlformats.org/presentationml/2006/ole">
            <mc:AlternateContent xmlns:mc="http://schemas.openxmlformats.org/markup-compatibility/2006">
              <mc:Choice xmlns:v="urn:schemas-microsoft-com:vml" Requires="v">
                <p:oleObj spid="_x0000_s244831" name="Equation" r:id="rId13" imgW="4856040" imgH="4994640" progId="Equation.DSMT4">
                  <p:embed/>
                </p:oleObj>
              </mc:Choice>
              <mc:Fallback>
                <p:oleObj name="Equation" r:id="rId13" imgW="4856040" imgH="4994640" progId="Equation.DSMT4">
                  <p:embed/>
                  <p:pic>
                    <p:nvPicPr>
                      <p:cNvPr id="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6500" y="5024438"/>
                        <a:ext cx="338138"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490" name="AutoShape 31"/>
          <p:cNvCxnSpPr>
            <a:cxnSpLocks noChangeShapeType="1"/>
          </p:cNvCxnSpPr>
          <p:nvPr/>
        </p:nvCxnSpPr>
        <p:spPr bwMode="auto">
          <a:xfrm>
            <a:off x="3017838" y="5194300"/>
            <a:ext cx="279400" cy="0"/>
          </a:xfrm>
          <a:prstGeom prst="straightConnector1">
            <a:avLst/>
          </a:prstGeom>
          <a:noFill/>
          <a:ln w="12700" cap="rnd">
            <a:solidFill>
              <a:schemeClr val="tx1"/>
            </a:solidFill>
            <a:prstDash val="solid"/>
            <a:round/>
            <a:headEnd type="triangle" w="med" len="med"/>
            <a:tailEnd/>
          </a:ln>
        </p:spPr>
      </p:cxnSp>
      <p:pic>
        <p:nvPicPr>
          <p:cNvPr id="19491" name="Picture 32" descr="Arm_4_Finished"/>
          <p:cNvPicPr>
            <a:picLocks noChangeAspect="1" noChangeArrowheads="1"/>
          </p:cNvPicPr>
          <p:nvPr/>
        </p:nvPicPr>
        <p:blipFill>
          <a:blip r:embed="rId15" cstate="print">
            <a:clrChange>
              <a:clrFrom>
                <a:srgbClr val="FFFFFF"/>
              </a:clrFrom>
              <a:clrTo>
                <a:srgbClr val="FFFFFF">
                  <a:alpha val="0"/>
                </a:srgbClr>
              </a:clrTo>
            </a:clrChange>
            <a:lum bright="54000" contrast="-40000"/>
          </a:blip>
          <a:srcRect/>
          <a:stretch>
            <a:fillRect/>
          </a:stretch>
        </p:blipFill>
        <p:spPr bwMode="auto">
          <a:xfrm>
            <a:off x="5394325" y="3051175"/>
            <a:ext cx="2905125" cy="2817813"/>
          </a:xfrm>
          <a:prstGeom prst="rect">
            <a:avLst/>
          </a:prstGeom>
          <a:noFill/>
          <a:ln w="9525">
            <a:noFill/>
            <a:miter lim="800000"/>
            <a:headEnd/>
            <a:tailEnd/>
          </a:ln>
        </p:spPr>
      </p:pic>
      <p:sp>
        <p:nvSpPr>
          <p:cNvPr id="16428" name="Oval 33"/>
          <p:cNvSpPr>
            <a:spLocks noChangeAspect="1" noChangeArrowheads="1"/>
          </p:cNvSpPr>
          <p:nvPr/>
        </p:nvSpPr>
        <p:spPr bwMode="auto">
          <a:xfrm>
            <a:off x="8123238" y="5616575"/>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19498" name="Line 35"/>
          <p:cNvSpPr>
            <a:spLocks noChangeAspect="1" noChangeShapeType="1"/>
          </p:cNvSpPr>
          <p:nvPr/>
        </p:nvSpPr>
        <p:spPr bwMode="auto">
          <a:xfrm flipH="1">
            <a:off x="5832475" y="3128963"/>
            <a:ext cx="147638" cy="2178050"/>
          </a:xfrm>
          <a:prstGeom prst="line">
            <a:avLst/>
          </a:prstGeom>
          <a:noFill/>
          <a:ln w="9525" cap="rnd">
            <a:solidFill>
              <a:schemeClr val="tx1"/>
            </a:solidFill>
            <a:prstDash val="sysDot"/>
            <a:round/>
            <a:headEnd/>
            <a:tailEnd type="triangle" w="med" len="med"/>
          </a:ln>
        </p:spPr>
        <p:txBody>
          <a:bodyPr/>
          <a:lstStyle/>
          <a:p>
            <a:endParaRPr lang="en-US">
              <a:solidFill>
                <a:srgbClr val="000000"/>
              </a:solidFill>
            </a:endParaRPr>
          </a:p>
        </p:txBody>
      </p:sp>
      <p:graphicFrame>
        <p:nvGraphicFramePr>
          <p:cNvPr id="19462" name="Object 36"/>
          <p:cNvGraphicFramePr>
            <a:graphicFrameLocks noChangeAspect="1"/>
          </p:cNvGraphicFramePr>
          <p:nvPr/>
        </p:nvGraphicFramePr>
        <p:xfrm>
          <a:off x="6008688" y="4119563"/>
          <a:ext cx="230187" cy="342900"/>
        </p:xfrm>
        <a:graphic>
          <a:graphicData uri="http://schemas.openxmlformats.org/presentationml/2006/ole">
            <mc:AlternateContent xmlns:mc="http://schemas.openxmlformats.org/markup-compatibility/2006">
              <mc:Choice xmlns:v="urn:schemas-microsoft-com:vml" Requires="v">
                <p:oleObj spid="_x0000_s244832" name="Equation" r:id="rId16" imgW="165028" imgH="228501" progId="Equation.DSMT4">
                  <p:embed/>
                </p:oleObj>
              </mc:Choice>
              <mc:Fallback>
                <p:oleObj name="Equation" r:id="rId16" imgW="165028" imgH="228501" progId="Equation.DSMT4">
                  <p:embed/>
                  <p:pic>
                    <p:nvPicPr>
                      <p:cNvPr id="0" name="Picture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8688" y="4119563"/>
                        <a:ext cx="230187"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99" name="Line 37"/>
          <p:cNvSpPr>
            <a:spLocks noChangeAspect="1" noChangeShapeType="1"/>
          </p:cNvSpPr>
          <p:nvPr/>
        </p:nvSpPr>
        <p:spPr bwMode="auto">
          <a:xfrm>
            <a:off x="5832475" y="5307013"/>
            <a:ext cx="2290763" cy="381000"/>
          </a:xfrm>
          <a:prstGeom prst="line">
            <a:avLst/>
          </a:prstGeom>
          <a:noFill/>
          <a:ln w="9525" cap="rnd">
            <a:solidFill>
              <a:schemeClr val="tx1"/>
            </a:solidFill>
            <a:prstDash val="sysDot"/>
            <a:round/>
            <a:headEnd/>
            <a:tailEnd type="triangle" w="med" len="med"/>
          </a:ln>
        </p:spPr>
        <p:txBody>
          <a:bodyPr/>
          <a:lstStyle/>
          <a:p>
            <a:endParaRPr lang="en-US">
              <a:solidFill>
                <a:srgbClr val="000000"/>
              </a:solidFill>
            </a:endParaRPr>
          </a:p>
        </p:txBody>
      </p:sp>
      <p:sp>
        <p:nvSpPr>
          <p:cNvPr id="19500" name="Arc 38"/>
          <p:cNvSpPr>
            <a:spLocks noChangeAspect="1"/>
          </p:cNvSpPr>
          <p:nvPr/>
        </p:nvSpPr>
        <p:spPr bwMode="auto">
          <a:xfrm flipV="1">
            <a:off x="5967413" y="3132138"/>
            <a:ext cx="231775" cy="233362"/>
          </a:xfrm>
          <a:custGeom>
            <a:avLst/>
            <a:gdLst>
              <a:gd name="T0" fmla="*/ 0 w 22540"/>
              <a:gd name="T1" fmla="*/ 2147483647 h 21600"/>
              <a:gd name="T2" fmla="*/ 2147483647 w 22540"/>
              <a:gd name="T3" fmla="*/ 2147483647 h 21600"/>
              <a:gd name="T4" fmla="*/ 2147483647 w 22540"/>
              <a:gd name="T5" fmla="*/ 2147483647 h 21600"/>
              <a:gd name="T6" fmla="*/ 0 60000 65536"/>
              <a:gd name="T7" fmla="*/ 0 60000 65536"/>
              <a:gd name="T8" fmla="*/ 0 60000 65536"/>
              <a:gd name="T9" fmla="*/ 0 w 22540"/>
              <a:gd name="T10" fmla="*/ 0 h 21600"/>
              <a:gd name="T11" fmla="*/ 22540 w 22540"/>
              <a:gd name="T12" fmla="*/ 21600 h 21600"/>
            </a:gdLst>
            <a:ahLst/>
            <a:cxnLst>
              <a:cxn ang="T6">
                <a:pos x="T0" y="T1"/>
              </a:cxn>
              <a:cxn ang="T7">
                <a:pos x="T2" y="T3"/>
              </a:cxn>
              <a:cxn ang="T8">
                <a:pos x="T4" y="T5"/>
              </a:cxn>
            </a:cxnLst>
            <a:rect l="T9" t="T10" r="T11" b="T12"/>
            <a:pathLst>
              <a:path w="22540" h="21600" fill="none" extrusionOk="0">
                <a:moveTo>
                  <a:pt x="-1" y="20"/>
                </a:moveTo>
                <a:cubicBezTo>
                  <a:pt x="314" y="6"/>
                  <a:pt x="628" y="-1"/>
                  <a:pt x="943" y="0"/>
                </a:cubicBezTo>
                <a:cubicBezTo>
                  <a:pt x="12728" y="0"/>
                  <a:pt x="22339" y="9447"/>
                  <a:pt x="22539" y="21232"/>
                </a:cubicBezTo>
              </a:path>
              <a:path w="22540" h="21600" stroke="0" extrusionOk="0">
                <a:moveTo>
                  <a:pt x="-1" y="20"/>
                </a:moveTo>
                <a:cubicBezTo>
                  <a:pt x="314" y="6"/>
                  <a:pt x="628" y="-1"/>
                  <a:pt x="943" y="0"/>
                </a:cubicBezTo>
                <a:cubicBezTo>
                  <a:pt x="12728" y="0"/>
                  <a:pt x="22339" y="9447"/>
                  <a:pt x="22539" y="21232"/>
                </a:cubicBezTo>
                <a:lnTo>
                  <a:pt x="943" y="21600"/>
                </a:lnTo>
                <a:close/>
              </a:path>
            </a:pathLst>
          </a:custGeom>
          <a:noFill/>
          <a:ln w="9525">
            <a:solidFill>
              <a:schemeClr val="tx1"/>
            </a:solidFill>
            <a:round/>
            <a:headEnd/>
            <a:tailEnd/>
          </a:ln>
        </p:spPr>
        <p:txBody>
          <a:bodyPr wrap="none" anchor="ctr"/>
          <a:lstStyle/>
          <a:p>
            <a:endParaRPr lang="en-US">
              <a:solidFill>
                <a:srgbClr val="000000"/>
              </a:solidFill>
            </a:endParaRPr>
          </a:p>
        </p:txBody>
      </p:sp>
      <p:sp>
        <p:nvSpPr>
          <p:cNvPr id="19501" name="Arc 39"/>
          <p:cNvSpPr>
            <a:spLocks noChangeAspect="1"/>
          </p:cNvSpPr>
          <p:nvPr/>
        </p:nvSpPr>
        <p:spPr bwMode="auto">
          <a:xfrm rot="16200000" flipV="1">
            <a:off x="5817395" y="5091906"/>
            <a:ext cx="271462" cy="219075"/>
          </a:xfrm>
          <a:custGeom>
            <a:avLst/>
            <a:gdLst>
              <a:gd name="T0" fmla="*/ 0 w 25032"/>
              <a:gd name="T1" fmla="*/ 2147483647 h 21600"/>
              <a:gd name="T2" fmla="*/ 2147483647 w 25032"/>
              <a:gd name="T3" fmla="*/ 2147483647 h 21600"/>
              <a:gd name="T4" fmla="*/ 2147483647 w 25032"/>
              <a:gd name="T5" fmla="*/ 2147483647 h 21600"/>
              <a:gd name="T6" fmla="*/ 0 60000 65536"/>
              <a:gd name="T7" fmla="*/ 0 60000 65536"/>
              <a:gd name="T8" fmla="*/ 0 60000 65536"/>
              <a:gd name="T9" fmla="*/ 0 w 25032"/>
              <a:gd name="T10" fmla="*/ 0 h 21600"/>
              <a:gd name="T11" fmla="*/ 25032 w 25032"/>
              <a:gd name="T12" fmla="*/ 21600 h 21600"/>
            </a:gdLst>
            <a:ahLst/>
            <a:cxnLst>
              <a:cxn ang="T6">
                <a:pos x="T0" y="T1"/>
              </a:cxn>
              <a:cxn ang="T7">
                <a:pos x="T2" y="T3"/>
              </a:cxn>
              <a:cxn ang="T8">
                <a:pos x="T4" y="T5"/>
              </a:cxn>
            </a:cxnLst>
            <a:rect l="T9" t="T10" r="T11" b="T12"/>
            <a:pathLst>
              <a:path w="25032" h="21600" fill="none" extrusionOk="0">
                <a:moveTo>
                  <a:pt x="-1" y="275"/>
                </a:moveTo>
                <a:cubicBezTo>
                  <a:pt x="1137" y="92"/>
                  <a:pt x="2288" y="-1"/>
                  <a:pt x="3441" y="0"/>
                </a:cubicBezTo>
                <a:cubicBezTo>
                  <a:pt x="15129" y="0"/>
                  <a:pt x="24697" y="9298"/>
                  <a:pt x="25032" y="20981"/>
                </a:cubicBezTo>
              </a:path>
              <a:path w="25032" h="21600" stroke="0" extrusionOk="0">
                <a:moveTo>
                  <a:pt x="-1" y="275"/>
                </a:moveTo>
                <a:cubicBezTo>
                  <a:pt x="1137" y="92"/>
                  <a:pt x="2288" y="-1"/>
                  <a:pt x="3441" y="0"/>
                </a:cubicBezTo>
                <a:cubicBezTo>
                  <a:pt x="15129" y="0"/>
                  <a:pt x="24697" y="9298"/>
                  <a:pt x="25032" y="20981"/>
                </a:cubicBezTo>
                <a:lnTo>
                  <a:pt x="3441" y="21600"/>
                </a:lnTo>
                <a:close/>
              </a:path>
            </a:pathLst>
          </a:custGeom>
          <a:noFill/>
          <a:ln w="9525">
            <a:solidFill>
              <a:schemeClr val="tx1"/>
            </a:solidFill>
            <a:round/>
            <a:headEnd/>
            <a:tailEnd/>
          </a:ln>
        </p:spPr>
        <p:txBody>
          <a:bodyPr wrap="none" anchor="ctr"/>
          <a:lstStyle/>
          <a:p>
            <a:endParaRPr lang="en-US">
              <a:solidFill>
                <a:srgbClr val="000000"/>
              </a:solidFill>
            </a:endParaRPr>
          </a:p>
        </p:txBody>
      </p:sp>
      <p:graphicFrame>
        <p:nvGraphicFramePr>
          <p:cNvPr id="19463" name="Object 40"/>
          <p:cNvGraphicFramePr>
            <a:graphicFrameLocks noChangeAspect="1"/>
          </p:cNvGraphicFramePr>
          <p:nvPr/>
        </p:nvGraphicFramePr>
        <p:xfrm>
          <a:off x="5970588" y="3284538"/>
          <a:ext cx="214312" cy="342900"/>
        </p:xfrm>
        <a:graphic>
          <a:graphicData uri="http://schemas.openxmlformats.org/presentationml/2006/ole">
            <mc:AlternateContent xmlns:mc="http://schemas.openxmlformats.org/markup-compatibility/2006">
              <mc:Choice xmlns:v="urn:schemas-microsoft-com:vml" Requires="v">
                <p:oleObj spid="_x0000_s244833" name="Equation" r:id="rId18" imgW="152334" imgH="228501" progId="Equation.DSMT4">
                  <p:embed/>
                </p:oleObj>
              </mc:Choice>
              <mc:Fallback>
                <p:oleObj name="Equation" r:id="rId18" imgW="152334" imgH="228501" progId="Equation.DSMT4">
                  <p:embed/>
                  <p:pic>
                    <p:nvPicPr>
                      <p:cNvPr id="0"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70588" y="3284538"/>
                        <a:ext cx="21431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4" name="Object 41"/>
          <p:cNvGraphicFramePr>
            <a:graphicFrameLocks noChangeAspect="1"/>
          </p:cNvGraphicFramePr>
          <p:nvPr/>
        </p:nvGraphicFramePr>
        <p:xfrm>
          <a:off x="5961063" y="4840288"/>
          <a:ext cx="231775" cy="342900"/>
        </p:xfrm>
        <a:graphic>
          <a:graphicData uri="http://schemas.openxmlformats.org/presentationml/2006/ole">
            <mc:AlternateContent xmlns:mc="http://schemas.openxmlformats.org/markup-compatibility/2006">
              <mc:Choice xmlns:v="urn:schemas-microsoft-com:vml" Requires="v">
                <p:oleObj spid="_x0000_s244834" name="Equation" r:id="rId20" imgW="165028" imgH="228501" progId="Equation.DSMT4">
                  <p:embed/>
                </p:oleObj>
              </mc:Choice>
              <mc:Fallback>
                <p:oleObj name="Equation" r:id="rId20" imgW="165028" imgH="228501" progId="Equation.DSMT4">
                  <p:embed/>
                  <p:pic>
                    <p:nvPicPr>
                      <p:cNvPr id="0" name="Picture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61063" y="4840288"/>
                        <a:ext cx="2317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5" name="Object 42"/>
          <p:cNvGraphicFramePr>
            <a:graphicFrameLocks noChangeAspect="1"/>
          </p:cNvGraphicFramePr>
          <p:nvPr/>
        </p:nvGraphicFramePr>
        <p:xfrm>
          <a:off x="6867525" y="5054600"/>
          <a:ext cx="249238" cy="342900"/>
        </p:xfrm>
        <a:graphic>
          <a:graphicData uri="http://schemas.openxmlformats.org/presentationml/2006/ole">
            <mc:AlternateContent xmlns:mc="http://schemas.openxmlformats.org/markup-compatibility/2006">
              <mc:Choice xmlns:v="urn:schemas-microsoft-com:vml" Requires="v">
                <p:oleObj spid="_x0000_s244835" name="Equation" r:id="rId22" imgW="177646" imgH="228402" progId="Equation.DSMT4">
                  <p:embed/>
                </p:oleObj>
              </mc:Choice>
              <mc:Fallback>
                <p:oleObj name="Equation" r:id="rId22" imgW="177646" imgH="228402" progId="Equation.DSMT4">
                  <p:embed/>
                  <p:pic>
                    <p:nvPicPr>
                      <p:cNvPr id="0" name="Picture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67525" y="5054600"/>
                        <a:ext cx="24923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6" name="Object 43"/>
          <p:cNvGraphicFramePr>
            <a:graphicFrameLocks noChangeAspect="1"/>
          </p:cNvGraphicFramePr>
          <p:nvPr/>
        </p:nvGraphicFramePr>
        <p:xfrm>
          <a:off x="5759450" y="2895600"/>
          <a:ext cx="361950" cy="219075"/>
        </p:xfrm>
        <a:graphic>
          <a:graphicData uri="http://schemas.openxmlformats.org/presentationml/2006/ole">
            <mc:AlternateContent xmlns:mc="http://schemas.openxmlformats.org/markup-compatibility/2006">
              <mc:Choice xmlns:v="urn:schemas-microsoft-com:vml" Requires="v">
                <p:oleObj spid="_x0000_s244836" name="Equation" r:id="rId24" imgW="355292" imgH="203024" progId="Equation.DSMT4">
                  <p:embed/>
                </p:oleObj>
              </mc:Choice>
              <mc:Fallback>
                <p:oleObj name="Equation" r:id="rId24" imgW="355292" imgH="203024" progId="Equation.DSMT4">
                  <p:embed/>
                  <p:pic>
                    <p:nvPicPr>
                      <p:cNvPr id="0" name="Picture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59450" y="2895600"/>
                        <a:ext cx="36195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02" name="Line 44"/>
          <p:cNvSpPr>
            <a:spLocks noChangeAspect="1" noChangeShapeType="1"/>
          </p:cNvSpPr>
          <p:nvPr/>
        </p:nvSpPr>
        <p:spPr bwMode="auto">
          <a:xfrm>
            <a:off x="5468938" y="3128963"/>
            <a:ext cx="1093787" cy="0"/>
          </a:xfrm>
          <a:prstGeom prst="line">
            <a:avLst/>
          </a:prstGeom>
          <a:noFill/>
          <a:ln w="9525">
            <a:solidFill>
              <a:schemeClr val="tx1"/>
            </a:solidFill>
            <a:round/>
            <a:headEnd/>
            <a:tailEnd/>
          </a:ln>
        </p:spPr>
        <p:txBody>
          <a:bodyPr/>
          <a:lstStyle/>
          <a:p>
            <a:endParaRPr lang="en-US">
              <a:solidFill>
                <a:srgbClr val="000000"/>
              </a:solidFill>
            </a:endParaRPr>
          </a:p>
        </p:txBody>
      </p:sp>
      <p:sp>
        <p:nvSpPr>
          <p:cNvPr id="19503" name="Line 45"/>
          <p:cNvSpPr>
            <a:spLocks noChangeAspect="1" noChangeShapeType="1"/>
          </p:cNvSpPr>
          <p:nvPr/>
        </p:nvSpPr>
        <p:spPr bwMode="auto">
          <a:xfrm>
            <a:off x="5467350" y="5305425"/>
            <a:ext cx="803275" cy="0"/>
          </a:xfrm>
          <a:prstGeom prst="line">
            <a:avLst/>
          </a:prstGeom>
          <a:noFill/>
          <a:ln w="9525" cap="rnd">
            <a:solidFill>
              <a:schemeClr val="tx1"/>
            </a:solidFill>
            <a:prstDash val="sysDot"/>
            <a:round/>
            <a:headEnd/>
            <a:tailEnd/>
          </a:ln>
        </p:spPr>
        <p:txBody>
          <a:bodyPr/>
          <a:lstStyle/>
          <a:p>
            <a:endParaRPr lang="en-US">
              <a:solidFill>
                <a:srgbClr val="000000"/>
              </a:solidFill>
            </a:endParaRPr>
          </a:p>
        </p:txBody>
      </p:sp>
      <p:sp>
        <p:nvSpPr>
          <p:cNvPr id="19504" name="Arc 46"/>
          <p:cNvSpPr>
            <a:spLocks noChangeAspect="1"/>
          </p:cNvSpPr>
          <p:nvPr/>
        </p:nvSpPr>
        <p:spPr bwMode="auto">
          <a:xfrm rot="10754898" flipV="1">
            <a:off x="5599113" y="5072063"/>
            <a:ext cx="244475" cy="233362"/>
          </a:xfrm>
          <a:custGeom>
            <a:avLst/>
            <a:gdLst>
              <a:gd name="T0" fmla="*/ 0 w 23768"/>
              <a:gd name="T1" fmla="*/ 2147483647 h 21600"/>
              <a:gd name="T2" fmla="*/ 2147483647 w 23768"/>
              <a:gd name="T3" fmla="*/ 2147483647 h 21600"/>
              <a:gd name="T4" fmla="*/ 2147483647 w 23768"/>
              <a:gd name="T5" fmla="*/ 2147483647 h 21600"/>
              <a:gd name="T6" fmla="*/ 0 60000 65536"/>
              <a:gd name="T7" fmla="*/ 0 60000 65536"/>
              <a:gd name="T8" fmla="*/ 0 60000 65536"/>
              <a:gd name="T9" fmla="*/ 0 w 23768"/>
              <a:gd name="T10" fmla="*/ 0 h 21600"/>
              <a:gd name="T11" fmla="*/ 23768 w 23768"/>
              <a:gd name="T12" fmla="*/ 21600 h 21600"/>
            </a:gdLst>
            <a:ahLst/>
            <a:cxnLst>
              <a:cxn ang="T6">
                <a:pos x="T0" y="T1"/>
              </a:cxn>
              <a:cxn ang="T7">
                <a:pos x="T2" y="T3"/>
              </a:cxn>
              <a:cxn ang="T8">
                <a:pos x="T4" y="T5"/>
              </a:cxn>
            </a:cxnLst>
            <a:rect l="T9" t="T10" r="T11" b="T12"/>
            <a:pathLst>
              <a:path w="23768" h="21600" fill="none" extrusionOk="0">
                <a:moveTo>
                  <a:pt x="0" y="109"/>
                </a:moveTo>
                <a:cubicBezTo>
                  <a:pt x="721" y="36"/>
                  <a:pt x="1445" y="-1"/>
                  <a:pt x="2171" y="0"/>
                </a:cubicBezTo>
                <a:cubicBezTo>
                  <a:pt x="13956" y="0"/>
                  <a:pt x="23567" y="9447"/>
                  <a:pt x="23767" y="21232"/>
                </a:cubicBezTo>
              </a:path>
              <a:path w="23768" h="21600" stroke="0" extrusionOk="0">
                <a:moveTo>
                  <a:pt x="0" y="109"/>
                </a:moveTo>
                <a:cubicBezTo>
                  <a:pt x="721" y="36"/>
                  <a:pt x="1445" y="-1"/>
                  <a:pt x="2171" y="0"/>
                </a:cubicBezTo>
                <a:cubicBezTo>
                  <a:pt x="13956" y="0"/>
                  <a:pt x="23567" y="9447"/>
                  <a:pt x="23767" y="21232"/>
                </a:cubicBezTo>
                <a:lnTo>
                  <a:pt x="2171" y="21600"/>
                </a:lnTo>
                <a:close/>
              </a:path>
            </a:pathLst>
          </a:custGeom>
          <a:noFill/>
          <a:ln w="9525" cap="rnd">
            <a:solidFill>
              <a:schemeClr val="tx1"/>
            </a:solidFill>
            <a:prstDash val="sysDot"/>
            <a:round/>
            <a:headEnd/>
            <a:tailEnd/>
          </a:ln>
        </p:spPr>
        <p:txBody>
          <a:bodyPr wrap="none" anchor="ctr"/>
          <a:lstStyle/>
          <a:p>
            <a:endParaRPr lang="en-US">
              <a:solidFill>
                <a:srgbClr val="000000"/>
              </a:solidFill>
            </a:endParaRPr>
          </a:p>
        </p:txBody>
      </p:sp>
      <p:cxnSp>
        <p:nvCxnSpPr>
          <p:cNvPr id="19505" name="AutoShape 47"/>
          <p:cNvCxnSpPr>
            <a:cxnSpLocks noChangeShapeType="1"/>
          </p:cNvCxnSpPr>
          <p:nvPr/>
        </p:nvCxnSpPr>
        <p:spPr bwMode="auto">
          <a:xfrm rot="5400000">
            <a:off x="4861720" y="3977481"/>
            <a:ext cx="1566862" cy="866775"/>
          </a:xfrm>
          <a:prstGeom prst="curvedConnector2">
            <a:avLst/>
          </a:prstGeom>
          <a:noFill/>
          <a:ln w="9525" cap="rnd">
            <a:solidFill>
              <a:schemeClr val="tx1"/>
            </a:solidFill>
            <a:prstDash val="sysDot"/>
            <a:round/>
            <a:headEnd/>
            <a:tailEnd type="triangle" w="med" len="med"/>
          </a:ln>
        </p:spPr>
      </p:cxnSp>
      <p:cxnSp>
        <p:nvCxnSpPr>
          <p:cNvPr id="19506" name="AutoShape 48"/>
          <p:cNvCxnSpPr>
            <a:cxnSpLocks noChangeShapeType="1"/>
            <a:endCxn id="19520" idx="6"/>
          </p:cNvCxnSpPr>
          <p:nvPr/>
        </p:nvCxnSpPr>
        <p:spPr bwMode="auto">
          <a:xfrm rot="5400000">
            <a:off x="4087019" y="3815557"/>
            <a:ext cx="622300" cy="3357562"/>
          </a:xfrm>
          <a:prstGeom prst="curvedConnector2">
            <a:avLst/>
          </a:prstGeom>
          <a:noFill/>
          <a:ln w="9525" cap="rnd">
            <a:solidFill>
              <a:srgbClr val="0000FF"/>
            </a:solidFill>
            <a:prstDash val="sysDot"/>
            <a:round/>
            <a:headEnd type="triangle" w="med" len="med"/>
            <a:tailEnd/>
          </a:ln>
        </p:spPr>
      </p:cxnSp>
      <p:graphicFrame>
        <p:nvGraphicFramePr>
          <p:cNvPr id="19467" name="Object 181"/>
          <p:cNvGraphicFramePr>
            <a:graphicFrameLocks noChangeAspect="1"/>
          </p:cNvGraphicFramePr>
          <p:nvPr/>
        </p:nvGraphicFramePr>
        <p:xfrm>
          <a:off x="7977188" y="5056188"/>
          <a:ext cx="1212850" cy="317500"/>
        </p:xfrm>
        <a:graphic>
          <a:graphicData uri="http://schemas.openxmlformats.org/presentationml/2006/ole">
            <mc:AlternateContent xmlns:mc="http://schemas.openxmlformats.org/markup-compatibility/2006">
              <mc:Choice xmlns:v="urn:schemas-microsoft-com:vml" Requires="v">
                <p:oleObj spid="_x0000_s244837" name="Equation" r:id="rId26" imgW="863225" imgH="228501" progId="Equation.DSMT4">
                  <p:embed/>
                </p:oleObj>
              </mc:Choice>
              <mc:Fallback>
                <p:oleObj name="Equation" r:id="rId26" imgW="863225" imgH="228501" progId="Equation.DSMT4">
                  <p:embed/>
                  <p:pic>
                    <p:nvPicPr>
                      <p:cNvPr id="0" name="Picture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7188" y="5056188"/>
                        <a:ext cx="12128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508" name="AutoShape 187"/>
          <p:cNvCxnSpPr>
            <a:cxnSpLocks noChangeShapeType="1"/>
          </p:cNvCxnSpPr>
          <p:nvPr/>
        </p:nvCxnSpPr>
        <p:spPr bwMode="auto">
          <a:xfrm rot="5400000" flipH="1">
            <a:off x="6356351" y="2259012"/>
            <a:ext cx="2266950" cy="2778125"/>
          </a:xfrm>
          <a:prstGeom prst="curvedConnector2">
            <a:avLst/>
          </a:prstGeom>
          <a:noFill/>
          <a:ln w="9525" cap="rnd">
            <a:solidFill>
              <a:schemeClr val="tx1"/>
            </a:solidFill>
            <a:prstDash val="sysDot"/>
            <a:round/>
            <a:headEnd/>
            <a:tailEnd type="triangle" w="med" len="med"/>
          </a:ln>
        </p:spPr>
      </p:cxnSp>
      <p:cxnSp>
        <p:nvCxnSpPr>
          <p:cNvPr id="19509" name="AutoShape 188"/>
          <p:cNvCxnSpPr>
            <a:cxnSpLocks noChangeShapeType="1"/>
          </p:cNvCxnSpPr>
          <p:nvPr/>
        </p:nvCxnSpPr>
        <p:spPr bwMode="auto">
          <a:xfrm rot="5400000" flipH="1">
            <a:off x="5597525" y="3017838"/>
            <a:ext cx="3101975" cy="2095500"/>
          </a:xfrm>
          <a:prstGeom prst="curvedConnector2">
            <a:avLst/>
          </a:prstGeom>
          <a:noFill/>
          <a:ln w="9525" cap="rnd">
            <a:solidFill>
              <a:schemeClr val="tx1"/>
            </a:solidFill>
            <a:prstDash val="sysDot"/>
            <a:round/>
            <a:headEnd/>
            <a:tailEnd type="triangle" w="med" len="med"/>
          </a:ln>
        </p:spPr>
      </p:cxnSp>
      <p:cxnSp>
        <p:nvCxnSpPr>
          <p:cNvPr id="19510" name="AutoShape 189"/>
          <p:cNvCxnSpPr>
            <a:cxnSpLocks noChangeShapeType="1"/>
          </p:cNvCxnSpPr>
          <p:nvPr/>
        </p:nvCxnSpPr>
        <p:spPr bwMode="auto">
          <a:xfrm rot="-5400000" flipH="1" flipV="1">
            <a:off x="5467351" y="4584700"/>
            <a:ext cx="354012" cy="865187"/>
          </a:xfrm>
          <a:prstGeom prst="curvedConnector4">
            <a:avLst>
              <a:gd name="adj1" fmla="val -64574"/>
              <a:gd name="adj2" fmla="val 56699"/>
            </a:avLst>
          </a:prstGeom>
          <a:noFill/>
          <a:ln w="9525" cap="rnd">
            <a:solidFill>
              <a:schemeClr val="tx1"/>
            </a:solidFill>
            <a:prstDash val="sysDot"/>
            <a:round/>
            <a:headEnd/>
            <a:tailEnd type="triangle" w="med" len="med"/>
          </a:ln>
        </p:spPr>
      </p:cxnSp>
      <p:sp>
        <p:nvSpPr>
          <p:cNvPr id="19513" name="Rectangle 206"/>
          <p:cNvSpPr>
            <a:spLocks noChangeArrowheads="1"/>
          </p:cNvSpPr>
          <p:nvPr/>
        </p:nvSpPr>
        <p:spPr bwMode="auto">
          <a:xfrm>
            <a:off x="4881563" y="1785938"/>
            <a:ext cx="830262" cy="274637"/>
          </a:xfrm>
          <a:prstGeom prst="rect">
            <a:avLst/>
          </a:prstGeom>
          <a:noFill/>
          <a:ln w="12700">
            <a:noFill/>
            <a:miter lim="800000"/>
            <a:headEnd/>
            <a:tailEnd/>
          </a:ln>
        </p:spPr>
        <p:txBody>
          <a:bodyPr>
            <a:spAutoFit/>
          </a:bodyPr>
          <a:lstStyle/>
          <a:p>
            <a:pPr eaLnBrk="0" hangingPunct="0"/>
            <a:r>
              <a:rPr lang="en-GB" sz="1200">
                <a:solidFill>
                  <a:srgbClr val="990033"/>
                </a:solidFill>
              </a:rPr>
              <a:t>visual input</a:t>
            </a:r>
          </a:p>
        </p:txBody>
      </p:sp>
      <p:sp>
        <p:nvSpPr>
          <p:cNvPr id="19514" name="Rectangle 207"/>
          <p:cNvSpPr>
            <a:spLocks noChangeArrowheads="1"/>
          </p:cNvSpPr>
          <p:nvPr/>
        </p:nvSpPr>
        <p:spPr bwMode="auto">
          <a:xfrm>
            <a:off x="3657600" y="4508500"/>
            <a:ext cx="1274763" cy="274638"/>
          </a:xfrm>
          <a:prstGeom prst="rect">
            <a:avLst/>
          </a:prstGeom>
          <a:noFill/>
          <a:ln w="12700">
            <a:noFill/>
            <a:miter lim="800000"/>
            <a:headEnd/>
            <a:tailEnd/>
          </a:ln>
        </p:spPr>
        <p:txBody>
          <a:bodyPr wrap="none">
            <a:spAutoFit/>
          </a:bodyPr>
          <a:lstStyle/>
          <a:p>
            <a:pPr eaLnBrk="0" hangingPunct="0"/>
            <a:r>
              <a:rPr lang="en-GB" sz="1200">
                <a:solidFill>
                  <a:srgbClr val="990033"/>
                </a:solidFill>
              </a:rPr>
              <a:t>proprioceptive input</a:t>
            </a:r>
          </a:p>
        </p:txBody>
      </p:sp>
      <p:sp>
        <p:nvSpPr>
          <p:cNvPr id="19515" name="Text Box 208"/>
          <p:cNvSpPr txBox="1">
            <a:spLocks noChangeArrowheads="1"/>
          </p:cNvSpPr>
          <p:nvPr/>
        </p:nvSpPr>
        <p:spPr bwMode="auto">
          <a:xfrm>
            <a:off x="128464" y="188640"/>
            <a:ext cx="2447925" cy="338554"/>
          </a:xfrm>
          <a:prstGeom prst="rect">
            <a:avLst/>
          </a:prstGeom>
          <a:noFill/>
          <a:ln w="12700">
            <a:noFill/>
            <a:miter lim="800000"/>
            <a:headEnd/>
            <a:tailEnd/>
          </a:ln>
        </p:spPr>
        <p:txBody>
          <a:bodyPr>
            <a:spAutoFit/>
          </a:bodyPr>
          <a:lstStyle/>
          <a:p>
            <a:pPr eaLnBrk="0" hangingPunct="0"/>
            <a:r>
              <a:rPr lang="en-US" sz="1600" dirty="0" smtClean="0">
                <a:solidFill>
                  <a:srgbClr val="990033"/>
                </a:solidFill>
              </a:rPr>
              <a:t>Action with point attractors</a:t>
            </a:r>
            <a:endParaRPr lang="en-US" sz="1600" dirty="0">
              <a:solidFill>
                <a:srgbClr val="990033"/>
              </a:solidFill>
            </a:endParaRPr>
          </a:p>
        </p:txBody>
      </p:sp>
      <p:graphicFrame>
        <p:nvGraphicFramePr>
          <p:cNvPr id="19469" name="Object 394"/>
          <p:cNvGraphicFramePr>
            <a:graphicFrameLocks noChangeAspect="1"/>
          </p:cNvGraphicFramePr>
          <p:nvPr/>
        </p:nvGraphicFramePr>
        <p:xfrm>
          <a:off x="577850" y="4292600"/>
          <a:ext cx="1878013" cy="314325"/>
        </p:xfrm>
        <a:graphic>
          <a:graphicData uri="http://schemas.openxmlformats.org/presentationml/2006/ole">
            <mc:AlternateContent xmlns:mc="http://schemas.openxmlformats.org/markup-compatibility/2006">
              <mc:Choice xmlns:v="urn:schemas-microsoft-com:vml" Requires="v">
                <p:oleObj spid="_x0000_s244838" name="Equation" r:id="rId28" imgW="29175840" imgH="4994640" progId="Equation.DSMT4">
                  <p:embed/>
                </p:oleObj>
              </mc:Choice>
              <mc:Fallback>
                <p:oleObj name="Equation" r:id="rId28" imgW="29175840" imgH="4994640" progId="Equation.DSMT4">
                  <p:embed/>
                  <p:pic>
                    <p:nvPicPr>
                      <p:cNvPr id="0" name="Picture 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77850" y="4292600"/>
                        <a:ext cx="18780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0"/>
          <p:cNvGrpSpPr>
            <a:grpSpLocks/>
          </p:cNvGrpSpPr>
          <p:nvPr/>
        </p:nvGrpSpPr>
        <p:grpSpPr bwMode="auto">
          <a:xfrm>
            <a:off x="2216150" y="5589588"/>
            <a:ext cx="503238" cy="431800"/>
            <a:chOff x="353" y="3748"/>
            <a:chExt cx="317" cy="272"/>
          </a:xfrm>
          <a:scene3d>
            <a:camera prst="orthographicFront">
              <a:rot lat="0" lon="0" rev="0"/>
            </a:camera>
            <a:lightRig rig="balanced" dir="t">
              <a:rot lat="0" lon="0" rev="8700000"/>
            </a:lightRig>
          </a:scene3d>
        </p:grpSpPr>
        <p:sp>
          <p:nvSpPr>
            <p:cNvPr id="19520" name="Oval 229"/>
            <p:cNvSpPr>
              <a:spLocks noChangeArrowheads="1"/>
            </p:cNvSpPr>
            <p:nvPr/>
          </p:nvSpPr>
          <p:spPr bwMode="auto">
            <a:xfrm>
              <a:off x="353" y="3748"/>
              <a:ext cx="317" cy="272"/>
            </a:xfrm>
            <a:prstGeom prst="ellipse">
              <a:avLst/>
            </a:prstGeom>
            <a:solidFill>
              <a:schemeClr val="accent2"/>
            </a:solidFill>
            <a:ln w="9525">
              <a:noFill/>
              <a:round/>
              <a:headEnd/>
              <a:tailEnd/>
            </a:ln>
            <a:effectLst>
              <a:outerShdw blurRad="44450" dist="27940" dir="5400000" algn="ctr">
                <a:srgbClr val="000000">
                  <a:alpha val="32000"/>
                </a:srgbClr>
              </a:outerShdw>
            </a:effectLst>
            <a:sp3d>
              <a:bevelT w="190500" h="38100"/>
            </a:sp3d>
          </p:spPr>
          <p:txBody>
            <a:bodyPr wrap="none" anchor="ctr"/>
            <a:lstStyle/>
            <a:p>
              <a:endParaRPr lang="en-GB">
                <a:solidFill>
                  <a:srgbClr val="000000"/>
                </a:solidFill>
              </a:endParaRPr>
            </a:p>
          </p:txBody>
        </p:sp>
        <p:graphicFrame>
          <p:nvGraphicFramePr>
            <p:cNvPr id="19470" name="Object 9"/>
            <p:cNvGraphicFramePr>
              <a:graphicFrameLocks noChangeAspect="1"/>
            </p:cNvGraphicFramePr>
            <p:nvPr/>
          </p:nvGraphicFramePr>
          <p:xfrm>
            <a:off x="444" y="3816"/>
            <a:ext cx="145" cy="158"/>
          </p:xfrm>
          <a:graphic>
            <a:graphicData uri="http://schemas.openxmlformats.org/presentationml/2006/ole">
              <mc:AlternateContent xmlns:mc="http://schemas.openxmlformats.org/markup-compatibility/2006">
                <mc:Choice xmlns:v="urn:schemas-microsoft-com:vml" Requires="v">
                  <p:oleObj spid="_x0000_s244839" name="Equation" r:id="rId30" imgW="2552040" imgH="2888280" progId="Equation.DSMT4">
                    <p:embed/>
                  </p:oleObj>
                </mc:Choice>
                <mc:Fallback>
                  <p:oleObj name="Equation" r:id="rId30" imgW="2552040" imgH="2888280" progId="Equation.DSMT4">
                    <p:embed/>
                    <p:pic>
                      <p:nvPicPr>
                        <p:cNvPr id="0" name="Picture 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4" y="3816"/>
                          <a:ext cx="145" cy="15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pSp>
      <p:graphicFrame>
        <p:nvGraphicFramePr>
          <p:cNvPr id="19476" name="Object 50"/>
          <p:cNvGraphicFramePr>
            <a:graphicFrameLocks noChangeAspect="1"/>
          </p:cNvGraphicFramePr>
          <p:nvPr/>
        </p:nvGraphicFramePr>
        <p:xfrm>
          <a:off x="3652838" y="5795963"/>
          <a:ext cx="1254125" cy="363537"/>
        </p:xfrm>
        <a:graphic>
          <a:graphicData uri="http://schemas.openxmlformats.org/presentationml/2006/ole">
            <mc:AlternateContent xmlns:mc="http://schemas.openxmlformats.org/markup-compatibility/2006">
              <mc:Choice xmlns:v="urn:schemas-microsoft-com:vml" Requires="v">
                <p:oleObj spid="_x0000_s244840" name="Equation" r:id="rId32" imgW="695880" imgH="197640" progId="Equation.DSMT4">
                  <p:embed/>
                </p:oleObj>
              </mc:Choice>
              <mc:Fallback>
                <p:oleObj name="Equation" r:id="rId32" imgW="695880" imgH="197640" progId="Equation.DSMT4">
                  <p:embed/>
                  <p:pic>
                    <p:nvPicPr>
                      <p:cNvPr id="0" name="Picture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52838" y="5795963"/>
                        <a:ext cx="1254125"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0" name="AutoShape 16"/>
          <p:cNvCxnSpPr>
            <a:cxnSpLocks noChangeShapeType="1"/>
            <a:stCxn id="16591" idx="0"/>
            <a:endCxn id="9" idx="2"/>
          </p:cNvCxnSpPr>
          <p:nvPr/>
        </p:nvCxnSpPr>
        <p:spPr bwMode="auto">
          <a:xfrm rot="5400000" flipH="1" flipV="1">
            <a:off x="1142207" y="3290094"/>
            <a:ext cx="3163094" cy="140494"/>
          </a:xfrm>
          <a:prstGeom prst="curvedConnector2">
            <a:avLst/>
          </a:prstGeom>
          <a:noFill/>
          <a:ln w="19050">
            <a:solidFill>
              <a:srgbClr val="FF3300"/>
            </a:solidFill>
            <a:round/>
            <a:headEnd/>
            <a:tailEnd type="triangle" w="med" len="med"/>
          </a:ln>
        </p:spPr>
      </p:cxnSp>
      <p:sp>
        <p:nvSpPr>
          <p:cNvPr id="19512" name="Text Box 58"/>
          <p:cNvSpPr txBox="1">
            <a:spLocks noChangeArrowheads="1"/>
          </p:cNvSpPr>
          <p:nvPr/>
        </p:nvSpPr>
        <p:spPr bwMode="auto">
          <a:xfrm>
            <a:off x="3008784" y="3068960"/>
            <a:ext cx="1728192" cy="461665"/>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GB" sz="1200" dirty="0">
                <a:solidFill>
                  <a:srgbClr val="FFFFFF"/>
                </a:solidFill>
              </a:rPr>
              <a:t>Descending</a:t>
            </a:r>
          </a:p>
          <a:p>
            <a:pPr algn="ctr" eaLnBrk="0" hangingPunct="0"/>
            <a:r>
              <a:rPr lang="en-GB" sz="1200" dirty="0">
                <a:solidFill>
                  <a:srgbClr val="FFFFFF"/>
                </a:solidFill>
              </a:rPr>
              <a:t>proprioceptive predictions</a:t>
            </a:r>
          </a:p>
        </p:txBody>
      </p:sp>
      <p:sp>
        <p:nvSpPr>
          <p:cNvPr id="19519" name="Text Box 231"/>
          <p:cNvSpPr txBox="1">
            <a:spLocks noChangeArrowheads="1"/>
          </p:cNvSpPr>
          <p:nvPr/>
        </p:nvSpPr>
        <p:spPr bwMode="auto">
          <a:xfrm>
            <a:off x="632520" y="2132856"/>
            <a:ext cx="1584077" cy="276999"/>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GB" sz="1200" dirty="0">
                <a:solidFill>
                  <a:srgbClr val="FFFFFF"/>
                </a:solidFill>
              </a:rPr>
              <a:t>Exteroceptive predictions</a:t>
            </a:r>
          </a:p>
        </p:txBody>
      </p:sp>
      <p:sp>
        <p:nvSpPr>
          <p:cNvPr id="76" name="Oval 34"/>
          <p:cNvSpPr>
            <a:spLocks noChangeAspect="1" noChangeArrowheads="1"/>
          </p:cNvSpPr>
          <p:nvPr/>
        </p:nvSpPr>
        <p:spPr bwMode="auto">
          <a:xfrm>
            <a:off x="8769350" y="478155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nvGrpSpPr>
          <p:cNvPr id="3" name="Group 81"/>
          <p:cNvGrpSpPr/>
          <p:nvPr/>
        </p:nvGrpSpPr>
        <p:grpSpPr>
          <a:xfrm>
            <a:off x="4664968" y="548680"/>
            <a:ext cx="864096" cy="918692"/>
            <a:chOff x="5816650" y="548680"/>
            <a:chExt cx="905271" cy="1018084"/>
          </a:xfrm>
        </p:grpSpPr>
        <p:pic>
          <p:nvPicPr>
            <p:cNvPr id="19481" name="Picture 25" descr="http://scarfamilyditdajow.com/images/HeavyBag_9in_CoilSpring.jpg"/>
            <p:cNvPicPr>
              <a:picLocks noChangeAspect="1" noChangeArrowheads="1"/>
            </p:cNvPicPr>
            <p:nvPr/>
          </p:nvPicPr>
          <p:blipFill>
            <a:blip r:embed="rId3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817096" y="692695"/>
              <a:ext cx="809997" cy="809997"/>
            </a:xfrm>
            <a:prstGeom prst="rect">
              <a:avLst/>
            </a:prstGeom>
            <a:noFill/>
          </p:spPr>
        </p:pic>
        <p:sp>
          <p:nvSpPr>
            <p:cNvPr id="77" name="Oval 34"/>
            <p:cNvSpPr>
              <a:spLocks noChangeAspect="1" noChangeArrowheads="1"/>
            </p:cNvSpPr>
            <p:nvPr/>
          </p:nvSpPr>
          <p:spPr bwMode="auto">
            <a:xfrm>
              <a:off x="6502846" y="54868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78"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16592" name="Oval 13"/>
          <p:cNvSpPr>
            <a:spLocks noChangeArrowheads="1"/>
          </p:cNvSpPr>
          <p:nvPr/>
        </p:nvSpPr>
        <p:spPr bwMode="auto">
          <a:xfrm>
            <a:off x="1701801" y="1552575"/>
            <a:ext cx="728663"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1" name="Object 14"/>
          <p:cNvGraphicFramePr>
            <a:graphicFrameLocks noChangeAspect="1"/>
          </p:cNvGraphicFramePr>
          <p:nvPr/>
        </p:nvGraphicFramePr>
        <p:xfrm>
          <a:off x="1890714" y="1635125"/>
          <a:ext cx="334963" cy="339725"/>
        </p:xfrm>
        <a:graphic>
          <a:graphicData uri="http://schemas.openxmlformats.org/presentationml/2006/ole">
            <mc:AlternateContent xmlns:mc="http://schemas.openxmlformats.org/markup-compatibility/2006">
              <mc:Choice xmlns:v="urn:schemas-microsoft-com:vml" Requires="v">
                <p:oleObj spid="_x0000_s244841" name="Equation" r:id="rId35" imgW="4856040" imgH="4994640" progId="Equation.DSMT4">
                  <p:embed/>
                </p:oleObj>
              </mc:Choice>
              <mc:Fallback>
                <p:oleObj name="Equation" r:id="rId35" imgW="4856040" imgH="4994640" progId="Equation.DSMT4">
                  <p:embed/>
                  <p:pic>
                    <p:nvPicPr>
                      <p:cNvPr id="0" name="Picture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90714" y="1635125"/>
                        <a:ext cx="334963"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524" name="AutoShape 15"/>
          <p:cNvCxnSpPr>
            <a:cxnSpLocks noChangeShapeType="1"/>
          </p:cNvCxnSpPr>
          <p:nvPr/>
        </p:nvCxnSpPr>
        <p:spPr bwMode="auto">
          <a:xfrm>
            <a:off x="4170364" y="728663"/>
            <a:ext cx="44450" cy="720725"/>
          </a:xfrm>
          <a:prstGeom prst="curvedConnector3">
            <a:avLst>
              <a:gd name="adj1" fmla="val 614287"/>
            </a:avLst>
          </a:prstGeom>
          <a:noFill/>
          <a:ln w="19050">
            <a:solidFill>
              <a:srgbClr val="FF3300"/>
            </a:solidFill>
            <a:round/>
            <a:headEnd/>
            <a:tailEnd type="triangle" w="med" len="med"/>
          </a:ln>
        </p:spPr>
      </p:cxnSp>
      <p:cxnSp>
        <p:nvCxnSpPr>
          <p:cNvPr id="19525" name="AutoShape 16"/>
          <p:cNvCxnSpPr>
            <a:cxnSpLocks noChangeShapeType="1"/>
          </p:cNvCxnSpPr>
          <p:nvPr/>
        </p:nvCxnSpPr>
        <p:spPr bwMode="auto">
          <a:xfrm rot="16200000">
            <a:off x="2595564" y="998538"/>
            <a:ext cx="25400" cy="1082675"/>
          </a:xfrm>
          <a:prstGeom prst="curvedConnector3">
            <a:avLst>
              <a:gd name="adj1" fmla="val 1000000"/>
            </a:avLst>
          </a:prstGeom>
          <a:noFill/>
          <a:ln w="19050">
            <a:solidFill>
              <a:srgbClr val="FF3300"/>
            </a:solidFill>
            <a:round/>
            <a:headEnd/>
            <a:tailEnd type="triangle" w="med" len="med"/>
          </a:ln>
        </p:spPr>
      </p:cxnSp>
      <p:cxnSp>
        <p:nvCxnSpPr>
          <p:cNvPr id="19526" name="AutoShape 17"/>
          <p:cNvCxnSpPr>
            <a:cxnSpLocks noChangeShapeType="1"/>
          </p:cNvCxnSpPr>
          <p:nvPr/>
        </p:nvCxnSpPr>
        <p:spPr bwMode="auto">
          <a:xfrm>
            <a:off x="3379789" y="1012825"/>
            <a:ext cx="484188" cy="184150"/>
          </a:xfrm>
          <a:prstGeom prst="curvedConnector2">
            <a:avLst/>
          </a:prstGeom>
          <a:noFill/>
          <a:ln w="19050">
            <a:solidFill>
              <a:srgbClr val="FF3300"/>
            </a:solidFill>
            <a:round/>
            <a:headEnd/>
            <a:tailEnd type="triangle" w="med" len="med"/>
          </a:ln>
        </p:spPr>
      </p:cxnSp>
      <p:cxnSp>
        <p:nvCxnSpPr>
          <p:cNvPr id="19527" name="AutoShape 18"/>
          <p:cNvCxnSpPr>
            <a:cxnSpLocks noChangeShapeType="1"/>
          </p:cNvCxnSpPr>
          <p:nvPr/>
        </p:nvCxnSpPr>
        <p:spPr bwMode="auto">
          <a:xfrm rot="10800000" flipH="1" flipV="1">
            <a:off x="2649539" y="1012825"/>
            <a:ext cx="144463" cy="766763"/>
          </a:xfrm>
          <a:prstGeom prst="curvedConnector3">
            <a:avLst>
              <a:gd name="adj1" fmla="val -158241"/>
            </a:avLst>
          </a:prstGeom>
          <a:noFill/>
          <a:ln w="19050">
            <a:solidFill>
              <a:srgbClr val="FF3300"/>
            </a:solidFill>
            <a:round/>
            <a:headEnd/>
            <a:tailEnd type="triangle" w="med" len="med"/>
          </a:ln>
        </p:spPr>
      </p:cxnSp>
      <p:sp>
        <p:nvSpPr>
          <p:cNvPr id="16456" name="Oval 191"/>
          <p:cNvSpPr>
            <a:spLocks noChangeArrowheads="1"/>
          </p:cNvSpPr>
          <p:nvPr/>
        </p:nvSpPr>
        <p:spPr bwMode="auto">
          <a:xfrm>
            <a:off x="3440114" y="476250"/>
            <a:ext cx="730250"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2" name="Object 192"/>
          <p:cNvGraphicFramePr>
            <a:graphicFrameLocks noChangeAspect="1"/>
          </p:cNvGraphicFramePr>
          <p:nvPr/>
        </p:nvGraphicFramePr>
        <p:xfrm>
          <a:off x="3619501" y="560388"/>
          <a:ext cx="357188" cy="336550"/>
        </p:xfrm>
        <a:graphic>
          <a:graphicData uri="http://schemas.openxmlformats.org/presentationml/2006/ole">
            <mc:AlternateContent xmlns:mc="http://schemas.openxmlformats.org/markup-compatibility/2006">
              <mc:Choice xmlns:v="urn:schemas-microsoft-com:vml" Requires="v">
                <p:oleObj spid="_x0000_s244842" name="Equation" r:id="rId37" imgW="5112000" imgH="4994640" progId="Equation.DSMT4">
                  <p:embed/>
                </p:oleObj>
              </mc:Choice>
              <mc:Fallback>
                <p:oleObj name="Equation" r:id="rId37" imgW="5112000" imgH="4994640" progId="Equation.DSMT4">
                  <p:embed/>
                  <p:pic>
                    <p:nvPicPr>
                      <p:cNvPr id="0" name="Picture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19501" y="560388"/>
                        <a:ext cx="357188"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531" name="AutoShape 193"/>
          <p:cNvCxnSpPr>
            <a:cxnSpLocks noChangeShapeType="1"/>
          </p:cNvCxnSpPr>
          <p:nvPr/>
        </p:nvCxnSpPr>
        <p:spPr bwMode="auto">
          <a:xfrm rot="10800000" flipH="1" flipV="1">
            <a:off x="3440114" y="728663"/>
            <a:ext cx="73025" cy="720725"/>
          </a:xfrm>
          <a:prstGeom prst="curvedConnector3">
            <a:avLst>
              <a:gd name="adj1" fmla="val -313042"/>
            </a:avLst>
          </a:prstGeom>
          <a:noFill/>
          <a:ln w="19050">
            <a:solidFill>
              <a:schemeClr val="tx1"/>
            </a:solidFill>
            <a:round/>
            <a:headEnd type="triangle" w="med" len="med"/>
            <a:tailEnd/>
          </a:ln>
        </p:spPr>
      </p:cxnSp>
      <p:cxnSp>
        <p:nvCxnSpPr>
          <p:cNvPr id="19532" name="AutoShape 194"/>
          <p:cNvCxnSpPr>
            <a:cxnSpLocks noChangeShapeType="1"/>
            <a:stCxn id="16592" idx="4"/>
            <a:endCxn id="9" idx="4"/>
          </p:cNvCxnSpPr>
          <p:nvPr/>
        </p:nvCxnSpPr>
        <p:spPr bwMode="auto">
          <a:xfrm rot="5400000" flipH="1" flipV="1">
            <a:off x="2593976" y="1501775"/>
            <a:ext cx="25400" cy="1082675"/>
          </a:xfrm>
          <a:prstGeom prst="curvedConnector3">
            <a:avLst>
              <a:gd name="adj1" fmla="val -900000"/>
            </a:avLst>
          </a:prstGeom>
          <a:noFill/>
          <a:ln w="19050">
            <a:solidFill>
              <a:schemeClr val="tx1"/>
            </a:solidFill>
            <a:round/>
            <a:headEnd type="triangle" w="med" len="med"/>
            <a:tailEnd/>
          </a:ln>
        </p:spPr>
      </p:cxnSp>
      <p:cxnSp>
        <p:nvCxnSpPr>
          <p:cNvPr id="19533" name="AutoShape 195"/>
          <p:cNvCxnSpPr>
            <a:cxnSpLocks noChangeShapeType="1"/>
          </p:cNvCxnSpPr>
          <p:nvPr/>
        </p:nvCxnSpPr>
        <p:spPr bwMode="auto">
          <a:xfrm rot="16200000" flipH="1">
            <a:off x="3170239" y="1108075"/>
            <a:ext cx="185738" cy="498475"/>
          </a:xfrm>
          <a:prstGeom prst="curvedConnector2">
            <a:avLst/>
          </a:prstGeom>
          <a:noFill/>
          <a:ln w="19050">
            <a:solidFill>
              <a:schemeClr val="tx1"/>
            </a:solidFill>
            <a:round/>
            <a:headEnd type="triangle" w="med" len="med"/>
            <a:tailEnd/>
          </a:ln>
        </p:spPr>
      </p:cxnSp>
      <p:cxnSp>
        <p:nvCxnSpPr>
          <p:cNvPr id="19534" name="AutoShape 196"/>
          <p:cNvCxnSpPr>
            <a:cxnSpLocks noChangeShapeType="1"/>
          </p:cNvCxnSpPr>
          <p:nvPr/>
        </p:nvCxnSpPr>
        <p:spPr bwMode="auto">
          <a:xfrm>
            <a:off x="3379789" y="1012825"/>
            <a:ext cx="123825" cy="766763"/>
          </a:xfrm>
          <a:prstGeom prst="curvedConnector3">
            <a:avLst>
              <a:gd name="adj1" fmla="val 283333"/>
            </a:avLst>
          </a:prstGeom>
          <a:noFill/>
          <a:ln w="19050">
            <a:solidFill>
              <a:schemeClr val="tx1"/>
            </a:solidFill>
            <a:round/>
            <a:headEnd type="triangle" w="med" len="med"/>
            <a:tailEnd/>
          </a:ln>
        </p:spPr>
      </p:cxnSp>
      <p:sp>
        <p:nvSpPr>
          <p:cNvPr id="16455" name="Oval 199"/>
          <p:cNvSpPr>
            <a:spLocks noChangeArrowheads="1"/>
          </p:cNvSpPr>
          <p:nvPr/>
        </p:nvSpPr>
        <p:spPr bwMode="auto">
          <a:xfrm>
            <a:off x="2649539" y="760413"/>
            <a:ext cx="730250"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3" name="Object 200"/>
          <p:cNvGraphicFramePr>
            <a:graphicFrameLocks noChangeAspect="1"/>
          </p:cNvGraphicFramePr>
          <p:nvPr/>
        </p:nvGraphicFramePr>
        <p:xfrm>
          <a:off x="2835276" y="842963"/>
          <a:ext cx="341313" cy="338138"/>
        </p:xfrm>
        <a:graphic>
          <a:graphicData uri="http://schemas.openxmlformats.org/presentationml/2006/ole">
            <mc:AlternateContent xmlns:mc="http://schemas.openxmlformats.org/markup-compatibility/2006">
              <mc:Choice xmlns:v="urn:schemas-microsoft-com:vml" Requires="v">
                <p:oleObj spid="_x0000_s244843" name="Equation" r:id="rId39" imgW="4856040" imgH="4994640" progId="Equation.DSMT4">
                  <p:embed/>
                </p:oleObj>
              </mc:Choice>
              <mc:Fallback>
                <p:oleObj name="Equation" r:id="rId39" imgW="4856040" imgH="4994640" progId="Equation.DSMT4">
                  <p:embed/>
                  <p:pic>
                    <p:nvPicPr>
                      <p:cNvPr id="0" name="Picture 3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835276" y="842963"/>
                        <a:ext cx="341313"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9"/>
          <p:cNvGrpSpPr>
            <a:grpSpLocks/>
          </p:cNvGrpSpPr>
          <p:nvPr/>
        </p:nvGrpSpPr>
        <p:grpSpPr bwMode="auto">
          <a:xfrm>
            <a:off x="2794001" y="1527175"/>
            <a:ext cx="709613" cy="503238"/>
            <a:chOff x="1968" y="890"/>
            <a:chExt cx="413" cy="317"/>
          </a:xfrm>
          <a:scene3d>
            <a:camera prst="orthographicFront">
              <a:rot lat="0" lon="0" rev="0"/>
            </a:camera>
            <a:lightRig rig="balanced" dir="t">
              <a:rot lat="0" lon="0" rev="8700000"/>
            </a:lightRig>
          </a:scene3d>
        </p:grpSpPr>
        <p:sp>
          <p:nvSpPr>
            <p:cNvPr id="9" name="Oval 20"/>
            <p:cNvSpPr>
              <a:spLocks noChangeArrowheads="1"/>
            </p:cNvSpPr>
            <p:nvPr/>
          </p:nvSpPr>
          <p:spPr bwMode="auto">
            <a:xfrm>
              <a:off x="1968" y="890"/>
              <a:ext cx="413" cy="317"/>
            </a:xfrm>
            <a:prstGeom prst="ellipse">
              <a:avLst/>
            </a:prstGeom>
            <a:solidFill>
              <a:schemeClr val="tx1"/>
            </a:solidFill>
            <a:ln w="12700">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a:solidFill>
                  <a:srgbClr val="000000"/>
                </a:solidFill>
              </a:endParaRPr>
            </a:p>
          </p:txBody>
        </p:sp>
        <p:graphicFrame>
          <p:nvGraphicFramePr>
            <p:cNvPr id="19475" name="Object 21"/>
            <p:cNvGraphicFramePr>
              <a:graphicFrameLocks noChangeAspect="1"/>
            </p:cNvGraphicFramePr>
            <p:nvPr/>
          </p:nvGraphicFramePr>
          <p:xfrm>
            <a:off x="2076" y="935"/>
            <a:ext cx="208" cy="212"/>
          </p:xfrm>
          <a:graphic>
            <a:graphicData uri="http://schemas.openxmlformats.org/presentationml/2006/ole">
              <mc:AlternateContent xmlns:mc="http://schemas.openxmlformats.org/markup-compatibility/2006">
                <mc:Choice xmlns:v="urn:schemas-microsoft-com:vml" Requires="v">
                  <p:oleObj spid="_x0000_s244844" name="Equation" r:id="rId41" imgW="5112000" imgH="4994640" progId="Equation.DSMT4">
                    <p:embed/>
                  </p:oleObj>
                </mc:Choice>
                <mc:Fallback>
                  <p:oleObj name="Equation" r:id="rId41" imgW="5112000" imgH="4994640" progId="Equation.DSMT4">
                    <p:embed/>
                    <p:pic>
                      <p:nvPicPr>
                        <p:cNvPr id="0" name="Picture 3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76" y="935"/>
                          <a:ext cx="208" cy="2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6" name="Group 22"/>
          <p:cNvGrpSpPr>
            <a:grpSpLocks/>
          </p:cNvGrpSpPr>
          <p:nvPr/>
        </p:nvGrpSpPr>
        <p:grpSpPr bwMode="auto">
          <a:xfrm>
            <a:off x="3513139" y="1196975"/>
            <a:ext cx="701675" cy="503238"/>
            <a:chOff x="2472" y="709"/>
            <a:chExt cx="408" cy="317"/>
          </a:xfrm>
          <a:scene3d>
            <a:camera prst="orthographicFront">
              <a:rot lat="0" lon="0" rev="0"/>
            </a:camera>
            <a:lightRig rig="balanced" dir="t">
              <a:rot lat="0" lon="0" rev="8700000"/>
            </a:lightRig>
          </a:scene3d>
        </p:grpSpPr>
        <p:sp>
          <p:nvSpPr>
            <p:cNvPr id="8" name="Oval 23"/>
            <p:cNvSpPr>
              <a:spLocks noChangeArrowheads="1"/>
            </p:cNvSpPr>
            <p:nvPr/>
          </p:nvSpPr>
          <p:spPr bwMode="auto">
            <a:xfrm>
              <a:off x="2472" y="709"/>
              <a:ext cx="408" cy="317"/>
            </a:xfrm>
            <a:prstGeom prst="ellipse">
              <a:avLst/>
            </a:prstGeom>
            <a:solidFill>
              <a:schemeClr val="tx1"/>
            </a:solidFill>
            <a:ln w="12700">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a:solidFill>
                  <a:srgbClr val="000000"/>
                </a:solidFill>
              </a:endParaRPr>
            </a:p>
          </p:txBody>
        </p:sp>
        <p:graphicFrame>
          <p:nvGraphicFramePr>
            <p:cNvPr id="19474" name="Object 24"/>
            <p:cNvGraphicFramePr>
              <a:graphicFrameLocks noChangeAspect="1"/>
            </p:cNvGraphicFramePr>
            <p:nvPr/>
          </p:nvGraphicFramePr>
          <p:xfrm>
            <a:off x="2582" y="754"/>
            <a:ext cx="208" cy="212"/>
          </p:xfrm>
          <a:graphic>
            <a:graphicData uri="http://schemas.openxmlformats.org/presentationml/2006/ole">
              <mc:AlternateContent xmlns:mc="http://schemas.openxmlformats.org/markup-compatibility/2006">
                <mc:Choice xmlns:v="urn:schemas-microsoft-com:vml" Requires="v">
                  <p:oleObj spid="_x0000_s244845" name="Equation" r:id="rId43" imgW="5112000" imgH="4994640" progId="Equation.DSMT4">
                    <p:embed/>
                  </p:oleObj>
                </mc:Choice>
                <mc:Fallback>
                  <p:oleObj name="Equation" r:id="rId43" imgW="5112000" imgH="4994640" progId="Equation.DSMT4">
                    <p:embed/>
                    <p:pic>
                      <p:nvPicPr>
                        <p:cNvPr id="0" name="Picture 3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582" y="754"/>
                          <a:ext cx="208" cy="2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cxnSp>
        <p:nvCxnSpPr>
          <p:cNvPr id="19511" name="AutoShape 197"/>
          <p:cNvCxnSpPr>
            <a:cxnSpLocks noChangeShapeType="1"/>
            <a:stCxn id="16591" idx="6"/>
            <a:endCxn id="9" idx="4"/>
          </p:cNvCxnSpPr>
          <p:nvPr/>
        </p:nvCxnSpPr>
        <p:spPr bwMode="auto">
          <a:xfrm flipV="1">
            <a:off x="3017838" y="2030413"/>
            <a:ext cx="130970" cy="3163094"/>
          </a:xfrm>
          <a:prstGeom prst="curvedConnector2">
            <a:avLst/>
          </a:prstGeom>
          <a:noFill/>
          <a:ln w="19050">
            <a:solidFill>
              <a:schemeClr val="tx2"/>
            </a:solidFill>
            <a:round/>
            <a:headEnd type="triangle" w="med" len="med"/>
            <a:tailEn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2" fill="hold"/>
                                        <p:tgtEl>
                                          <p:spTgt spid="2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1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 name="Object 2"/>
          <p:cNvGraphicFramePr>
            <a:graphicFrameLocks noChangeAspect="1"/>
          </p:cNvGraphicFramePr>
          <p:nvPr/>
        </p:nvGraphicFramePr>
        <p:xfrm>
          <a:off x="1856657" y="1121247"/>
          <a:ext cx="2592287" cy="2354006"/>
        </p:xfrm>
        <a:graphic>
          <a:graphicData uri="http://schemas.openxmlformats.org/presentationml/2006/ole">
            <mc:AlternateContent xmlns:mc="http://schemas.openxmlformats.org/markup-compatibility/2006">
              <mc:Choice xmlns:v="urn:schemas-microsoft-com:vml" Requires="v">
                <p:oleObj spid="_x0000_s245782" name="PHOTO-PAINT" r:id="rId5" imgW="4457143" imgH="4241270" progId="">
                  <p:embed/>
                </p:oleObj>
              </mc:Choice>
              <mc:Fallback>
                <p:oleObj name="PHOTO-PAINT" r:id="rId5" imgW="4457143" imgH="4241270" progId="">
                  <p:embed/>
                  <p:pic>
                    <p:nvPicPr>
                      <p:cNvPr id="0" name="Picture 6"/>
                      <p:cNvPicPr>
                        <a:picLocks noChangeAspect="1" noChangeArrowheads="1"/>
                      </p:cNvPicPr>
                      <p:nvPr/>
                    </p:nvPicPr>
                    <p:blipFill>
                      <a:blip r:embed="rId6">
                        <a:clrChange>
                          <a:clrFrom>
                            <a:srgbClr val="FFF2CA"/>
                          </a:clrFrom>
                          <a:clrTo>
                            <a:srgbClr val="FFF2CA">
                              <a:alpha val="0"/>
                            </a:srgbClr>
                          </a:clrTo>
                        </a:clrChange>
                        <a:lum bright="56000" contrast="-72000"/>
                        <a:extLst>
                          <a:ext uri="{28A0092B-C50C-407E-A947-70E740481C1C}">
                            <a14:useLocalDpi xmlns:a14="http://schemas.microsoft.com/office/drawing/2010/main" val="0"/>
                          </a:ext>
                        </a:extLst>
                      </a:blip>
                      <a:srcRect/>
                      <a:stretch>
                        <a:fillRect/>
                      </a:stretch>
                    </p:blipFill>
                    <p:spPr bwMode="auto">
                      <a:xfrm>
                        <a:off x="1856657" y="1121247"/>
                        <a:ext cx="2592287" cy="235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79" name="Picture 199" descr="donkeymotivation"/>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3080792" y="548680"/>
            <a:ext cx="1368425" cy="917575"/>
          </a:xfrm>
          <a:prstGeom prst="rect">
            <a:avLst/>
          </a:prstGeom>
          <a:noFill/>
        </p:spPr>
      </p:pic>
      <p:sp>
        <p:nvSpPr>
          <p:cNvPr id="206" name="Oval 209"/>
          <p:cNvSpPr>
            <a:spLocks noChangeAspect="1" noChangeArrowheads="1"/>
          </p:cNvSpPr>
          <p:nvPr/>
        </p:nvSpPr>
        <p:spPr bwMode="auto">
          <a:xfrm>
            <a:off x="7041232" y="761207"/>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197" name="writing.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8" cstate="print"/>
          <a:stretch/>
        </p:blipFill>
        <p:spPr>
          <a:xfrm>
            <a:off x="1520618" y="4293096"/>
            <a:ext cx="2208246" cy="1656184"/>
          </a:xfrm>
          <a:prstGeom prst="rect">
            <a:avLst/>
          </a:prstGeom>
          <a:ln>
            <a:noFill/>
          </a:ln>
          <a:effectLst>
            <a:outerShdw blurRad="190500" algn="tl" rotWithShape="0">
              <a:srgbClr val="000000">
                <a:alpha val="70000"/>
              </a:srgbClr>
            </a:outerShdw>
          </a:effectLst>
        </p:spPr>
      </p:pic>
      <p:grpSp>
        <p:nvGrpSpPr>
          <p:cNvPr id="2" name="Group 2"/>
          <p:cNvGrpSpPr>
            <a:grpSpLocks/>
          </p:cNvGrpSpPr>
          <p:nvPr/>
        </p:nvGrpSpPr>
        <p:grpSpPr bwMode="auto">
          <a:xfrm>
            <a:off x="5961063" y="3065463"/>
            <a:ext cx="2232025" cy="841376"/>
            <a:chOff x="3847" y="1434"/>
            <a:chExt cx="1406" cy="530"/>
          </a:xfrm>
        </p:grpSpPr>
        <p:pic>
          <p:nvPicPr>
            <p:cNvPr id="20673" name="Oval 57"/>
            <p:cNvPicPr>
              <a:picLocks noChangeArrowheads="1"/>
            </p:cNvPicPr>
            <p:nvPr/>
          </p:nvPicPr>
          <p:blipFill>
            <a:blip r:embed="rId9" cstate="print"/>
            <a:srcRect/>
            <a:stretch>
              <a:fillRect/>
            </a:stretch>
          </p:blipFill>
          <p:spPr bwMode="auto">
            <a:xfrm>
              <a:off x="4027" y="1434"/>
              <a:ext cx="771" cy="530"/>
            </a:xfrm>
            <a:prstGeom prst="rect">
              <a:avLst/>
            </a:prstGeom>
            <a:noFill/>
            <a:ln w="9525">
              <a:noFill/>
              <a:miter lim="800000"/>
              <a:headEnd/>
              <a:tailEnd/>
            </a:ln>
          </p:spPr>
        </p:pic>
        <p:graphicFrame>
          <p:nvGraphicFramePr>
            <p:cNvPr id="20485" name="Object 186"/>
            <p:cNvGraphicFramePr>
              <a:graphicFrameLocks noChangeAspect="1"/>
            </p:cNvGraphicFramePr>
            <p:nvPr/>
          </p:nvGraphicFramePr>
          <p:xfrm>
            <a:off x="4444" y="1494"/>
            <a:ext cx="236" cy="212"/>
          </p:xfrm>
          <a:graphic>
            <a:graphicData uri="http://schemas.openxmlformats.org/presentationml/2006/ole">
              <mc:AlternateContent xmlns:mc="http://schemas.openxmlformats.org/markup-compatibility/2006">
                <mc:Choice xmlns:v="urn:schemas-microsoft-com:vml" Requires="v">
                  <p:oleObj spid="_x0000_s245783" name="Equation" r:id="rId10" imgW="5367960" imgH="4994640" progId="Equation.DSMT4">
                    <p:embed/>
                  </p:oleObj>
                </mc:Choice>
                <mc:Fallback>
                  <p:oleObj name="Equation" r:id="rId10" imgW="5367960" imgH="49946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4" y="1494"/>
                          <a:ext cx="236" cy="2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0674" name="AutoShape 197"/>
            <p:cNvCxnSpPr>
              <a:cxnSpLocks noChangeShapeType="1"/>
            </p:cNvCxnSpPr>
            <p:nvPr/>
          </p:nvCxnSpPr>
          <p:spPr bwMode="auto">
            <a:xfrm rot="-5400000">
              <a:off x="3920" y="1520"/>
              <a:ext cx="340" cy="486"/>
            </a:xfrm>
            <a:prstGeom prst="curvedConnector2">
              <a:avLst/>
            </a:prstGeom>
            <a:noFill/>
            <a:ln w="19050" cap="rnd">
              <a:solidFill>
                <a:schemeClr val="tx2"/>
              </a:solidFill>
              <a:prstDash val="sysDot"/>
              <a:round/>
              <a:headEnd type="triangle" w="med" len="med"/>
              <a:tailEnd/>
            </a:ln>
          </p:spPr>
        </p:cxnSp>
        <p:cxnSp>
          <p:nvCxnSpPr>
            <p:cNvPr id="20675" name="AutoShape 197"/>
            <p:cNvCxnSpPr>
              <a:cxnSpLocks noChangeShapeType="1"/>
            </p:cNvCxnSpPr>
            <p:nvPr/>
          </p:nvCxnSpPr>
          <p:spPr bwMode="auto">
            <a:xfrm rot="5400000" flipH="1">
              <a:off x="4850" y="1530"/>
              <a:ext cx="340" cy="467"/>
            </a:xfrm>
            <a:prstGeom prst="curvedConnector2">
              <a:avLst/>
            </a:prstGeom>
            <a:noFill/>
            <a:ln w="19050" cap="rnd">
              <a:solidFill>
                <a:schemeClr val="tx2"/>
              </a:solidFill>
              <a:prstDash val="sysDot"/>
              <a:round/>
              <a:headEnd type="triangle" w="med" len="med"/>
              <a:tailEnd/>
            </a:ln>
          </p:spPr>
        </p:cxnSp>
      </p:grpSp>
      <p:cxnSp>
        <p:nvCxnSpPr>
          <p:cNvPr id="20489" name="AutoShape 197"/>
          <p:cNvCxnSpPr>
            <a:cxnSpLocks noChangeShapeType="1"/>
            <a:stCxn id="197" idx="0"/>
            <a:endCxn id="211" idx="4"/>
          </p:cNvCxnSpPr>
          <p:nvPr/>
        </p:nvCxnSpPr>
        <p:spPr bwMode="auto">
          <a:xfrm flipV="1">
            <a:off x="2624741" y="2571379"/>
            <a:ext cx="9451" cy="1721717"/>
          </a:xfrm>
          <a:prstGeom prst="straightConnector1">
            <a:avLst/>
          </a:prstGeom>
          <a:noFill/>
          <a:ln w="19050">
            <a:solidFill>
              <a:schemeClr val="tx2"/>
            </a:solidFill>
            <a:round/>
            <a:headEnd type="triangle" w="med" len="med"/>
            <a:tailEnd/>
          </a:ln>
        </p:spPr>
      </p:cxnSp>
      <p:sp>
        <p:nvSpPr>
          <p:cNvPr id="20492" name="Rectangle 222"/>
          <p:cNvSpPr>
            <a:spLocks noChangeArrowheads="1"/>
          </p:cNvSpPr>
          <p:nvPr/>
        </p:nvSpPr>
        <p:spPr bwMode="auto">
          <a:xfrm>
            <a:off x="5214938" y="4277221"/>
            <a:ext cx="1633537" cy="162560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493" name="Rectangle 223"/>
          <p:cNvSpPr>
            <a:spLocks noChangeArrowheads="1"/>
          </p:cNvSpPr>
          <p:nvPr/>
        </p:nvSpPr>
        <p:spPr bwMode="auto">
          <a:xfrm>
            <a:off x="5214938" y="4277221"/>
            <a:ext cx="1633537" cy="162560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494" name="Line 224"/>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5" name="Line 225"/>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6" name="Line 226"/>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7" name="Line 227"/>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8" name="Line 228"/>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9" name="Line 229"/>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00" name="Line 230"/>
          <p:cNvSpPr>
            <a:spLocks noChangeShapeType="1"/>
          </p:cNvSpPr>
          <p:nvPr/>
        </p:nvSpPr>
        <p:spPr bwMode="auto">
          <a:xfrm flipV="1">
            <a:off x="52149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1" name="Line 231"/>
          <p:cNvSpPr>
            <a:spLocks noChangeShapeType="1"/>
          </p:cNvSpPr>
          <p:nvPr/>
        </p:nvSpPr>
        <p:spPr bwMode="auto">
          <a:xfrm>
            <a:off x="52149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2" name="Rectangle 232"/>
          <p:cNvSpPr>
            <a:spLocks noChangeArrowheads="1"/>
          </p:cNvSpPr>
          <p:nvPr/>
        </p:nvSpPr>
        <p:spPr bwMode="auto">
          <a:xfrm>
            <a:off x="5195888"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03" name="Line 233"/>
          <p:cNvSpPr>
            <a:spLocks noChangeShapeType="1"/>
          </p:cNvSpPr>
          <p:nvPr/>
        </p:nvSpPr>
        <p:spPr bwMode="auto">
          <a:xfrm flipV="1">
            <a:off x="544988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4" name="Line 234"/>
          <p:cNvSpPr>
            <a:spLocks noChangeShapeType="1"/>
          </p:cNvSpPr>
          <p:nvPr/>
        </p:nvSpPr>
        <p:spPr bwMode="auto">
          <a:xfrm>
            <a:off x="544988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5" name="Rectangle 235"/>
          <p:cNvSpPr>
            <a:spLocks noChangeArrowheads="1"/>
          </p:cNvSpPr>
          <p:nvPr/>
        </p:nvSpPr>
        <p:spPr bwMode="auto">
          <a:xfrm>
            <a:off x="540543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06" name="Line 236"/>
          <p:cNvSpPr>
            <a:spLocks noChangeShapeType="1"/>
          </p:cNvSpPr>
          <p:nvPr/>
        </p:nvSpPr>
        <p:spPr bwMode="auto">
          <a:xfrm flipV="1">
            <a:off x="56848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7" name="Line 237"/>
          <p:cNvSpPr>
            <a:spLocks noChangeShapeType="1"/>
          </p:cNvSpPr>
          <p:nvPr/>
        </p:nvSpPr>
        <p:spPr bwMode="auto">
          <a:xfrm>
            <a:off x="56848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8" name="Rectangle 238"/>
          <p:cNvSpPr>
            <a:spLocks noChangeArrowheads="1"/>
          </p:cNvSpPr>
          <p:nvPr/>
        </p:nvSpPr>
        <p:spPr bwMode="auto">
          <a:xfrm>
            <a:off x="564038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09" name="Line 239"/>
          <p:cNvSpPr>
            <a:spLocks noChangeShapeType="1"/>
          </p:cNvSpPr>
          <p:nvPr/>
        </p:nvSpPr>
        <p:spPr bwMode="auto">
          <a:xfrm flipV="1">
            <a:off x="59150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0" name="Line 240"/>
          <p:cNvSpPr>
            <a:spLocks noChangeShapeType="1"/>
          </p:cNvSpPr>
          <p:nvPr/>
        </p:nvSpPr>
        <p:spPr bwMode="auto">
          <a:xfrm>
            <a:off x="59150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1" name="Rectangle 241"/>
          <p:cNvSpPr>
            <a:spLocks noChangeArrowheads="1"/>
          </p:cNvSpPr>
          <p:nvPr/>
        </p:nvSpPr>
        <p:spPr bwMode="auto">
          <a:xfrm>
            <a:off x="58705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12" name="Line 242"/>
          <p:cNvSpPr>
            <a:spLocks noChangeShapeType="1"/>
          </p:cNvSpPr>
          <p:nvPr/>
        </p:nvSpPr>
        <p:spPr bwMode="auto">
          <a:xfrm flipV="1">
            <a:off x="61499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3" name="Line 243"/>
          <p:cNvSpPr>
            <a:spLocks noChangeShapeType="1"/>
          </p:cNvSpPr>
          <p:nvPr/>
        </p:nvSpPr>
        <p:spPr bwMode="auto">
          <a:xfrm>
            <a:off x="61499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4" name="Rectangle 244"/>
          <p:cNvSpPr>
            <a:spLocks noChangeArrowheads="1"/>
          </p:cNvSpPr>
          <p:nvPr/>
        </p:nvSpPr>
        <p:spPr bwMode="auto">
          <a:xfrm>
            <a:off x="61055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15" name="Line 245"/>
          <p:cNvSpPr>
            <a:spLocks noChangeShapeType="1"/>
          </p:cNvSpPr>
          <p:nvPr/>
        </p:nvSpPr>
        <p:spPr bwMode="auto">
          <a:xfrm flipV="1">
            <a:off x="63785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6" name="Line 246"/>
          <p:cNvSpPr>
            <a:spLocks noChangeShapeType="1"/>
          </p:cNvSpPr>
          <p:nvPr/>
        </p:nvSpPr>
        <p:spPr bwMode="auto">
          <a:xfrm>
            <a:off x="63785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7" name="Rectangle 247"/>
          <p:cNvSpPr>
            <a:spLocks noChangeArrowheads="1"/>
          </p:cNvSpPr>
          <p:nvPr/>
        </p:nvSpPr>
        <p:spPr bwMode="auto">
          <a:xfrm>
            <a:off x="635952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18" name="Line 248"/>
          <p:cNvSpPr>
            <a:spLocks noChangeShapeType="1"/>
          </p:cNvSpPr>
          <p:nvPr/>
        </p:nvSpPr>
        <p:spPr bwMode="auto">
          <a:xfrm flipV="1">
            <a:off x="66135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9" name="Line 249"/>
          <p:cNvSpPr>
            <a:spLocks noChangeShapeType="1"/>
          </p:cNvSpPr>
          <p:nvPr/>
        </p:nvSpPr>
        <p:spPr bwMode="auto">
          <a:xfrm>
            <a:off x="66135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0" name="Rectangle 250"/>
          <p:cNvSpPr>
            <a:spLocks noChangeArrowheads="1"/>
          </p:cNvSpPr>
          <p:nvPr/>
        </p:nvSpPr>
        <p:spPr bwMode="auto">
          <a:xfrm>
            <a:off x="65690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21" name="Line 251"/>
          <p:cNvSpPr>
            <a:spLocks noChangeShapeType="1"/>
          </p:cNvSpPr>
          <p:nvPr/>
        </p:nvSpPr>
        <p:spPr bwMode="auto">
          <a:xfrm flipV="1">
            <a:off x="68484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2" name="Line 252"/>
          <p:cNvSpPr>
            <a:spLocks noChangeShapeType="1"/>
          </p:cNvSpPr>
          <p:nvPr/>
        </p:nvSpPr>
        <p:spPr bwMode="auto">
          <a:xfrm>
            <a:off x="68484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3" name="Rectangle 253"/>
          <p:cNvSpPr>
            <a:spLocks noChangeArrowheads="1"/>
          </p:cNvSpPr>
          <p:nvPr/>
        </p:nvSpPr>
        <p:spPr bwMode="auto">
          <a:xfrm>
            <a:off x="68040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24" name="Line 254"/>
          <p:cNvSpPr>
            <a:spLocks noChangeShapeType="1"/>
          </p:cNvSpPr>
          <p:nvPr/>
        </p:nvSpPr>
        <p:spPr bwMode="auto">
          <a:xfrm>
            <a:off x="5214938"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5" name="Line 255"/>
          <p:cNvSpPr>
            <a:spLocks noChangeShapeType="1"/>
          </p:cNvSpPr>
          <p:nvPr/>
        </p:nvSpPr>
        <p:spPr bwMode="auto">
          <a:xfrm flipH="1">
            <a:off x="6829425"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6" name="Rectangle 256"/>
          <p:cNvSpPr>
            <a:spLocks noChangeArrowheads="1"/>
          </p:cNvSpPr>
          <p:nvPr/>
        </p:nvSpPr>
        <p:spPr bwMode="auto">
          <a:xfrm>
            <a:off x="5100638" y="42264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27" name="Line 257"/>
          <p:cNvSpPr>
            <a:spLocks noChangeShapeType="1"/>
          </p:cNvSpPr>
          <p:nvPr/>
        </p:nvSpPr>
        <p:spPr bwMode="auto">
          <a:xfrm>
            <a:off x="5214938"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8" name="Line 258"/>
          <p:cNvSpPr>
            <a:spLocks noChangeShapeType="1"/>
          </p:cNvSpPr>
          <p:nvPr/>
        </p:nvSpPr>
        <p:spPr bwMode="auto">
          <a:xfrm flipH="1">
            <a:off x="6829425"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9" name="Rectangle 259"/>
          <p:cNvSpPr>
            <a:spLocks noChangeArrowheads="1"/>
          </p:cNvSpPr>
          <p:nvPr/>
        </p:nvSpPr>
        <p:spPr bwMode="auto">
          <a:xfrm>
            <a:off x="5100638" y="45502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30" name="Line 260"/>
          <p:cNvSpPr>
            <a:spLocks noChangeShapeType="1"/>
          </p:cNvSpPr>
          <p:nvPr/>
        </p:nvSpPr>
        <p:spPr bwMode="auto">
          <a:xfrm>
            <a:off x="5214938"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1" name="Line 261"/>
          <p:cNvSpPr>
            <a:spLocks noChangeShapeType="1"/>
          </p:cNvSpPr>
          <p:nvPr/>
        </p:nvSpPr>
        <p:spPr bwMode="auto">
          <a:xfrm flipH="1">
            <a:off x="6829425"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2" name="Rectangle 262"/>
          <p:cNvSpPr>
            <a:spLocks noChangeArrowheads="1"/>
          </p:cNvSpPr>
          <p:nvPr/>
        </p:nvSpPr>
        <p:spPr bwMode="auto">
          <a:xfrm>
            <a:off x="5100638" y="48741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33" name="Line 263"/>
          <p:cNvSpPr>
            <a:spLocks noChangeShapeType="1"/>
          </p:cNvSpPr>
          <p:nvPr/>
        </p:nvSpPr>
        <p:spPr bwMode="auto">
          <a:xfrm>
            <a:off x="5214938"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4" name="Line 264"/>
          <p:cNvSpPr>
            <a:spLocks noChangeShapeType="1"/>
          </p:cNvSpPr>
          <p:nvPr/>
        </p:nvSpPr>
        <p:spPr bwMode="auto">
          <a:xfrm flipH="1">
            <a:off x="6829425"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5" name="Rectangle 265"/>
          <p:cNvSpPr>
            <a:spLocks noChangeArrowheads="1"/>
          </p:cNvSpPr>
          <p:nvPr/>
        </p:nvSpPr>
        <p:spPr bwMode="auto">
          <a:xfrm>
            <a:off x="5157788" y="52043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36" name="Line 266"/>
          <p:cNvSpPr>
            <a:spLocks noChangeShapeType="1"/>
          </p:cNvSpPr>
          <p:nvPr/>
        </p:nvSpPr>
        <p:spPr bwMode="auto">
          <a:xfrm>
            <a:off x="5214938"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7" name="Line 267"/>
          <p:cNvSpPr>
            <a:spLocks noChangeShapeType="1"/>
          </p:cNvSpPr>
          <p:nvPr/>
        </p:nvSpPr>
        <p:spPr bwMode="auto">
          <a:xfrm flipH="1">
            <a:off x="6829425"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8" name="Rectangle 268"/>
          <p:cNvSpPr>
            <a:spLocks noChangeArrowheads="1"/>
          </p:cNvSpPr>
          <p:nvPr/>
        </p:nvSpPr>
        <p:spPr bwMode="auto">
          <a:xfrm>
            <a:off x="5100638" y="55281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39" name="Line 269"/>
          <p:cNvSpPr>
            <a:spLocks noChangeShapeType="1"/>
          </p:cNvSpPr>
          <p:nvPr/>
        </p:nvSpPr>
        <p:spPr bwMode="auto">
          <a:xfrm>
            <a:off x="5214938"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0" name="Line 270"/>
          <p:cNvSpPr>
            <a:spLocks noChangeShapeType="1"/>
          </p:cNvSpPr>
          <p:nvPr/>
        </p:nvSpPr>
        <p:spPr bwMode="auto">
          <a:xfrm flipH="1">
            <a:off x="6829425"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1" name="Rectangle 271"/>
          <p:cNvSpPr>
            <a:spLocks noChangeArrowheads="1"/>
          </p:cNvSpPr>
          <p:nvPr/>
        </p:nvSpPr>
        <p:spPr bwMode="auto">
          <a:xfrm>
            <a:off x="5100638" y="58520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42" name="Line 272"/>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3" name="Line 273"/>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4" name="Line 274"/>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5" name="Line 275"/>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6" name="Freeform 276"/>
          <p:cNvSpPr>
            <a:spLocks/>
          </p:cNvSpPr>
          <p:nvPr/>
        </p:nvSpPr>
        <p:spPr bwMode="auto">
          <a:xfrm>
            <a:off x="5221288" y="4429621"/>
            <a:ext cx="706437" cy="1092200"/>
          </a:xfrm>
          <a:custGeom>
            <a:avLst/>
            <a:gdLst>
              <a:gd name="T0" fmla="*/ 2147483647 w 445"/>
              <a:gd name="T1" fmla="*/ 2147483647 h 688"/>
              <a:gd name="T2" fmla="*/ 2147483647 w 445"/>
              <a:gd name="T3" fmla="*/ 2147483647 h 688"/>
              <a:gd name="T4" fmla="*/ 2147483647 w 445"/>
              <a:gd name="T5" fmla="*/ 2147483647 h 688"/>
              <a:gd name="T6" fmla="*/ 2147483647 w 445"/>
              <a:gd name="T7" fmla="*/ 2147483647 h 688"/>
              <a:gd name="T8" fmla="*/ 2147483647 w 445"/>
              <a:gd name="T9" fmla="*/ 2147483647 h 688"/>
              <a:gd name="T10" fmla="*/ 2147483647 w 445"/>
              <a:gd name="T11" fmla="*/ 2147483647 h 688"/>
              <a:gd name="T12" fmla="*/ 2147483647 w 445"/>
              <a:gd name="T13" fmla="*/ 2147483647 h 688"/>
              <a:gd name="T14" fmla="*/ 2147483647 w 445"/>
              <a:gd name="T15" fmla="*/ 2147483647 h 688"/>
              <a:gd name="T16" fmla="*/ 2147483647 w 445"/>
              <a:gd name="T17" fmla="*/ 2147483647 h 688"/>
              <a:gd name="T18" fmla="*/ 2147483647 w 445"/>
              <a:gd name="T19" fmla="*/ 2147483647 h 688"/>
              <a:gd name="T20" fmla="*/ 2147483647 w 445"/>
              <a:gd name="T21" fmla="*/ 2147483647 h 688"/>
              <a:gd name="T22" fmla="*/ 2147483647 w 445"/>
              <a:gd name="T23" fmla="*/ 2147483647 h 688"/>
              <a:gd name="T24" fmla="*/ 2147483647 w 445"/>
              <a:gd name="T25" fmla="*/ 2147483647 h 688"/>
              <a:gd name="T26" fmla="*/ 2147483647 w 445"/>
              <a:gd name="T27" fmla="*/ 2147483647 h 688"/>
              <a:gd name="T28" fmla="*/ 2147483647 w 445"/>
              <a:gd name="T29" fmla="*/ 2147483647 h 688"/>
              <a:gd name="T30" fmla="*/ 2147483647 w 445"/>
              <a:gd name="T31" fmla="*/ 2147483647 h 688"/>
              <a:gd name="T32" fmla="*/ 2147483647 w 445"/>
              <a:gd name="T33" fmla="*/ 2147483647 h 688"/>
              <a:gd name="T34" fmla="*/ 2147483647 w 445"/>
              <a:gd name="T35" fmla="*/ 2147483647 h 688"/>
              <a:gd name="T36" fmla="*/ 2147483647 w 445"/>
              <a:gd name="T37" fmla="*/ 2147483647 h 688"/>
              <a:gd name="T38" fmla="*/ 2147483647 w 445"/>
              <a:gd name="T39" fmla="*/ 2147483647 h 688"/>
              <a:gd name="T40" fmla="*/ 2147483647 w 445"/>
              <a:gd name="T41" fmla="*/ 2147483647 h 688"/>
              <a:gd name="T42" fmla="*/ 2147483647 w 445"/>
              <a:gd name="T43" fmla="*/ 2147483647 h 688"/>
              <a:gd name="T44" fmla="*/ 2147483647 w 445"/>
              <a:gd name="T45" fmla="*/ 2147483647 h 688"/>
              <a:gd name="T46" fmla="*/ 2147483647 w 445"/>
              <a:gd name="T47" fmla="*/ 2147483647 h 688"/>
              <a:gd name="T48" fmla="*/ 2147483647 w 445"/>
              <a:gd name="T49" fmla="*/ 2147483647 h 688"/>
              <a:gd name="T50" fmla="*/ 2147483647 w 445"/>
              <a:gd name="T51" fmla="*/ 2147483647 h 688"/>
              <a:gd name="T52" fmla="*/ 2147483647 w 445"/>
              <a:gd name="T53" fmla="*/ 2147483647 h 688"/>
              <a:gd name="T54" fmla="*/ 2147483647 w 445"/>
              <a:gd name="T55" fmla="*/ 2147483647 h 688"/>
              <a:gd name="T56" fmla="*/ 2147483647 w 445"/>
              <a:gd name="T57" fmla="*/ 2147483647 h 688"/>
              <a:gd name="T58" fmla="*/ 2147483647 w 445"/>
              <a:gd name="T59" fmla="*/ 2147483647 h 688"/>
              <a:gd name="T60" fmla="*/ 2147483647 w 445"/>
              <a:gd name="T61" fmla="*/ 2147483647 h 688"/>
              <a:gd name="T62" fmla="*/ 2147483647 w 445"/>
              <a:gd name="T63" fmla="*/ 2147483647 h 688"/>
              <a:gd name="T64" fmla="*/ 2147483647 w 445"/>
              <a:gd name="T65" fmla="*/ 2147483647 h 688"/>
              <a:gd name="T66" fmla="*/ 2147483647 w 445"/>
              <a:gd name="T67" fmla="*/ 2147483647 h 688"/>
              <a:gd name="T68" fmla="*/ 2147483647 w 445"/>
              <a:gd name="T69" fmla="*/ 2147483647 h 688"/>
              <a:gd name="T70" fmla="*/ 2147483647 w 445"/>
              <a:gd name="T71" fmla="*/ 2147483647 h 688"/>
              <a:gd name="T72" fmla="*/ 2147483647 w 445"/>
              <a:gd name="T73" fmla="*/ 2147483647 h 688"/>
              <a:gd name="T74" fmla="*/ 2147483647 w 445"/>
              <a:gd name="T75" fmla="*/ 2147483647 h 688"/>
              <a:gd name="T76" fmla="*/ 2147483647 w 445"/>
              <a:gd name="T77" fmla="*/ 2147483647 h 688"/>
              <a:gd name="T78" fmla="*/ 2147483647 w 445"/>
              <a:gd name="T79" fmla="*/ 2147483647 h 688"/>
              <a:gd name="T80" fmla="*/ 2147483647 w 445"/>
              <a:gd name="T81" fmla="*/ 2147483647 h 688"/>
              <a:gd name="T82" fmla="*/ 2147483647 w 445"/>
              <a:gd name="T83" fmla="*/ 2147483647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5"/>
              <a:gd name="T127" fmla="*/ 0 h 688"/>
              <a:gd name="T128" fmla="*/ 445 w 445"/>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5" h="688">
                <a:moveTo>
                  <a:pt x="0" y="516"/>
                </a:moveTo>
                <a:lnTo>
                  <a:pt x="4" y="520"/>
                </a:lnTo>
                <a:lnTo>
                  <a:pt x="8" y="520"/>
                </a:lnTo>
                <a:lnTo>
                  <a:pt x="12" y="520"/>
                </a:lnTo>
                <a:lnTo>
                  <a:pt x="16" y="520"/>
                </a:lnTo>
                <a:lnTo>
                  <a:pt x="20" y="516"/>
                </a:lnTo>
                <a:lnTo>
                  <a:pt x="24" y="516"/>
                </a:lnTo>
                <a:lnTo>
                  <a:pt x="28" y="520"/>
                </a:lnTo>
                <a:lnTo>
                  <a:pt x="32" y="520"/>
                </a:lnTo>
                <a:lnTo>
                  <a:pt x="36" y="520"/>
                </a:lnTo>
                <a:lnTo>
                  <a:pt x="40" y="524"/>
                </a:lnTo>
                <a:lnTo>
                  <a:pt x="44" y="524"/>
                </a:lnTo>
                <a:lnTo>
                  <a:pt x="48" y="532"/>
                </a:lnTo>
                <a:lnTo>
                  <a:pt x="52" y="540"/>
                </a:lnTo>
                <a:lnTo>
                  <a:pt x="52" y="544"/>
                </a:lnTo>
                <a:lnTo>
                  <a:pt x="56" y="556"/>
                </a:lnTo>
                <a:lnTo>
                  <a:pt x="60" y="564"/>
                </a:lnTo>
                <a:lnTo>
                  <a:pt x="64" y="576"/>
                </a:lnTo>
                <a:lnTo>
                  <a:pt x="72" y="588"/>
                </a:lnTo>
                <a:lnTo>
                  <a:pt x="80" y="600"/>
                </a:lnTo>
                <a:lnTo>
                  <a:pt x="88" y="612"/>
                </a:lnTo>
                <a:lnTo>
                  <a:pt x="96" y="620"/>
                </a:lnTo>
                <a:lnTo>
                  <a:pt x="104" y="624"/>
                </a:lnTo>
                <a:lnTo>
                  <a:pt x="112" y="624"/>
                </a:lnTo>
                <a:lnTo>
                  <a:pt x="124" y="624"/>
                </a:lnTo>
                <a:lnTo>
                  <a:pt x="132" y="612"/>
                </a:lnTo>
                <a:lnTo>
                  <a:pt x="140" y="596"/>
                </a:lnTo>
                <a:lnTo>
                  <a:pt x="148" y="576"/>
                </a:lnTo>
                <a:lnTo>
                  <a:pt x="152" y="548"/>
                </a:lnTo>
                <a:lnTo>
                  <a:pt x="156" y="520"/>
                </a:lnTo>
                <a:lnTo>
                  <a:pt x="156" y="448"/>
                </a:lnTo>
                <a:lnTo>
                  <a:pt x="152" y="408"/>
                </a:lnTo>
                <a:lnTo>
                  <a:pt x="144" y="364"/>
                </a:lnTo>
                <a:lnTo>
                  <a:pt x="136" y="316"/>
                </a:lnTo>
                <a:lnTo>
                  <a:pt x="124" y="268"/>
                </a:lnTo>
                <a:lnTo>
                  <a:pt x="112" y="216"/>
                </a:lnTo>
                <a:lnTo>
                  <a:pt x="100" y="172"/>
                </a:lnTo>
                <a:lnTo>
                  <a:pt x="84" y="124"/>
                </a:lnTo>
                <a:lnTo>
                  <a:pt x="68" y="84"/>
                </a:lnTo>
                <a:lnTo>
                  <a:pt x="56" y="48"/>
                </a:lnTo>
                <a:lnTo>
                  <a:pt x="44" y="24"/>
                </a:lnTo>
                <a:lnTo>
                  <a:pt x="36" y="8"/>
                </a:lnTo>
                <a:lnTo>
                  <a:pt x="32" y="0"/>
                </a:lnTo>
                <a:lnTo>
                  <a:pt x="36" y="0"/>
                </a:lnTo>
                <a:lnTo>
                  <a:pt x="44" y="16"/>
                </a:lnTo>
                <a:lnTo>
                  <a:pt x="56" y="36"/>
                </a:lnTo>
                <a:lnTo>
                  <a:pt x="72" y="64"/>
                </a:lnTo>
                <a:lnTo>
                  <a:pt x="88" y="104"/>
                </a:lnTo>
                <a:lnTo>
                  <a:pt x="108" y="148"/>
                </a:lnTo>
                <a:lnTo>
                  <a:pt x="128" y="196"/>
                </a:lnTo>
                <a:lnTo>
                  <a:pt x="144" y="252"/>
                </a:lnTo>
                <a:lnTo>
                  <a:pt x="160" y="308"/>
                </a:lnTo>
                <a:lnTo>
                  <a:pt x="176" y="364"/>
                </a:lnTo>
                <a:lnTo>
                  <a:pt x="188" y="416"/>
                </a:lnTo>
                <a:lnTo>
                  <a:pt x="200" y="464"/>
                </a:lnTo>
                <a:lnTo>
                  <a:pt x="208" y="504"/>
                </a:lnTo>
                <a:lnTo>
                  <a:pt x="216" y="536"/>
                </a:lnTo>
                <a:lnTo>
                  <a:pt x="224" y="556"/>
                </a:lnTo>
                <a:lnTo>
                  <a:pt x="232" y="572"/>
                </a:lnTo>
                <a:lnTo>
                  <a:pt x="240" y="572"/>
                </a:lnTo>
                <a:lnTo>
                  <a:pt x="244" y="568"/>
                </a:lnTo>
                <a:lnTo>
                  <a:pt x="252" y="552"/>
                </a:lnTo>
                <a:lnTo>
                  <a:pt x="260" y="528"/>
                </a:lnTo>
                <a:lnTo>
                  <a:pt x="264" y="500"/>
                </a:lnTo>
                <a:lnTo>
                  <a:pt x="268" y="464"/>
                </a:lnTo>
                <a:lnTo>
                  <a:pt x="272" y="428"/>
                </a:lnTo>
                <a:lnTo>
                  <a:pt x="276" y="392"/>
                </a:lnTo>
                <a:lnTo>
                  <a:pt x="276" y="356"/>
                </a:lnTo>
                <a:lnTo>
                  <a:pt x="280" y="324"/>
                </a:lnTo>
                <a:lnTo>
                  <a:pt x="280" y="300"/>
                </a:lnTo>
                <a:lnTo>
                  <a:pt x="284" y="280"/>
                </a:lnTo>
                <a:lnTo>
                  <a:pt x="288" y="268"/>
                </a:lnTo>
                <a:lnTo>
                  <a:pt x="296" y="264"/>
                </a:lnTo>
                <a:lnTo>
                  <a:pt x="308" y="264"/>
                </a:lnTo>
                <a:lnTo>
                  <a:pt x="320" y="272"/>
                </a:lnTo>
                <a:lnTo>
                  <a:pt x="332" y="288"/>
                </a:lnTo>
                <a:lnTo>
                  <a:pt x="348" y="304"/>
                </a:lnTo>
                <a:lnTo>
                  <a:pt x="364" y="328"/>
                </a:lnTo>
                <a:lnTo>
                  <a:pt x="376" y="356"/>
                </a:lnTo>
                <a:lnTo>
                  <a:pt x="389" y="388"/>
                </a:lnTo>
                <a:lnTo>
                  <a:pt x="397" y="428"/>
                </a:lnTo>
                <a:lnTo>
                  <a:pt x="401" y="464"/>
                </a:lnTo>
                <a:lnTo>
                  <a:pt x="405" y="504"/>
                </a:lnTo>
                <a:lnTo>
                  <a:pt x="401" y="540"/>
                </a:lnTo>
                <a:lnTo>
                  <a:pt x="397" y="576"/>
                </a:lnTo>
                <a:lnTo>
                  <a:pt x="389" y="612"/>
                </a:lnTo>
                <a:lnTo>
                  <a:pt x="376" y="636"/>
                </a:lnTo>
                <a:lnTo>
                  <a:pt x="364" y="660"/>
                </a:lnTo>
                <a:lnTo>
                  <a:pt x="352" y="676"/>
                </a:lnTo>
                <a:lnTo>
                  <a:pt x="340" y="684"/>
                </a:lnTo>
                <a:lnTo>
                  <a:pt x="328" y="688"/>
                </a:lnTo>
                <a:lnTo>
                  <a:pt x="316" y="684"/>
                </a:lnTo>
                <a:lnTo>
                  <a:pt x="304" y="676"/>
                </a:lnTo>
                <a:lnTo>
                  <a:pt x="292" y="664"/>
                </a:lnTo>
                <a:lnTo>
                  <a:pt x="280" y="648"/>
                </a:lnTo>
                <a:lnTo>
                  <a:pt x="272" y="628"/>
                </a:lnTo>
                <a:lnTo>
                  <a:pt x="264" y="608"/>
                </a:lnTo>
                <a:lnTo>
                  <a:pt x="260" y="588"/>
                </a:lnTo>
                <a:lnTo>
                  <a:pt x="256" y="568"/>
                </a:lnTo>
                <a:lnTo>
                  <a:pt x="252" y="548"/>
                </a:lnTo>
                <a:lnTo>
                  <a:pt x="252" y="516"/>
                </a:lnTo>
                <a:lnTo>
                  <a:pt x="256" y="500"/>
                </a:lnTo>
                <a:lnTo>
                  <a:pt x="260" y="492"/>
                </a:lnTo>
                <a:lnTo>
                  <a:pt x="268" y="488"/>
                </a:lnTo>
                <a:lnTo>
                  <a:pt x="276" y="484"/>
                </a:lnTo>
                <a:lnTo>
                  <a:pt x="284" y="488"/>
                </a:lnTo>
                <a:lnTo>
                  <a:pt x="292" y="492"/>
                </a:lnTo>
                <a:lnTo>
                  <a:pt x="304" y="500"/>
                </a:lnTo>
                <a:lnTo>
                  <a:pt x="316" y="508"/>
                </a:lnTo>
                <a:lnTo>
                  <a:pt x="324" y="520"/>
                </a:lnTo>
                <a:lnTo>
                  <a:pt x="336" y="532"/>
                </a:lnTo>
                <a:lnTo>
                  <a:pt x="344" y="548"/>
                </a:lnTo>
                <a:lnTo>
                  <a:pt x="352" y="560"/>
                </a:lnTo>
                <a:lnTo>
                  <a:pt x="360" y="576"/>
                </a:lnTo>
                <a:lnTo>
                  <a:pt x="372" y="592"/>
                </a:lnTo>
                <a:lnTo>
                  <a:pt x="381" y="608"/>
                </a:lnTo>
                <a:lnTo>
                  <a:pt x="389" y="620"/>
                </a:lnTo>
                <a:lnTo>
                  <a:pt x="393" y="636"/>
                </a:lnTo>
                <a:lnTo>
                  <a:pt x="401" y="644"/>
                </a:lnTo>
                <a:lnTo>
                  <a:pt x="409" y="652"/>
                </a:lnTo>
                <a:lnTo>
                  <a:pt x="417" y="660"/>
                </a:lnTo>
                <a:lnTo>
                  <a:pt x="421" y="660"/>
                </a:lnTo>
                <a:lnTo>
                  <a:pt x="429" y="656"/>
                </a:lnTo>
                <a:lnTo>
                  <a:pt x="433" y="652"/>
                </a:lnTo>
                <a:lnTo>
                  <a:pt x="437" y="640"/>
                </a:lnTo>
                <a:lnTo>
                  <a:pt x="441" y="620"/>
                </a:lnTo>
                <a:lnTo>
                  <a:pt x="445" y="596"/>
                </a:lnTo>
                <a:lnTo>
                  <a:pt x="445" y="53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7" name="Freeform 277"/>
          <p:cNvSpPr>
            <a:spLocks/>
          </p:cNvSpPr>
          <p:nvPr/>
        </p:nvSpPr>
        <p:spPr bwMode="auto">
          <a:xfrm>
            <a:off x="5703888" y="4385171"/>
            <a:ext cx="681037" cy="1136650"/>
          </a:xfrm>
          <a:custGeom>
            <a:avLst/>
            <a:gdLst>
              <a:gd name="T0" fmla="*/ 2147483647 w 429"/>
              <a:gd name="T1" fmla="*/ 2147483647 h 716"/>
              <a:gd name="T2" fmla="*/ 2147483647 w 429"/>
              <a:gd name="T3" fmla="*/ 2147483647 h 716"/>
              <a:gd name="T4" fmla="*/ 2147483647 w 429"/>
              <a:gd name="T5" fmla="*/ 2147483647 h 716"/>
              <a:gd name="T6" fmla="*/ 2147483647 w 429"/>
              <a:gd name="T7" fmla="*/ 2147483647 h 716"/>
              <a:gd name="T8" fmla="*/ 2147483647 w 429"/>
              <a:gd name="T9" fmla="*/ 2147483647 h 716"/>
              <a:gd name="T10" fmla="*/ 2147483647 w 429"/>
              <a:gd name="T11" fmla="*/ 2147483647 h 716"/>
              <a:gd name="T12" fmla="*/ 0 w 429"/>
              <a:gd name="T13" fmla="*/ 2147483647 h 716"/>
              <a:gd name="T14" fmla="*/ 2147483647 w 429"/>
              <a:gd name="T15" fmla="*/ 2147483647 h 716"/>
              <a:gd name="T16" fmla="*/ 2147483647 w 429"/>
              <a:gd name="T17" fmla="*/ 2147483647 h 716"/>
              <a:gd name="T18" fmla="*/ 2147483647 w 429"/>
              <a:gd name="T19" fmla="*/ 2147483647 h 716"/>
              <a:gd name="T20" fmla="*/ 2147483647 w 429"/>
              <a:gd name="T21" fmla="*/ 2147483647 h 716"/>
              <a:gd name="T22" fmla="*/ 2147483647 w 429"/>
              <a:gd name="T23" fmla="*/ 2147483647 h 716"/>
              <a:gd name="T24" fmla="*/ 2147483647 w 429"/>
              <a:gd name="T25" fmla="*/ 2147483647 h 716"/>
              <a:gd name="T26" fmla="*/ 2147483647 w 429"/>
              <a:gd name="T27" fmla="*/ 2147483647 h 716"/>
              <a:gd name="T28" fmla="*/ 2147483647 w 429"/>
              <a:gd name="T29" fmla="*/ 2147483647 h 716"/>
              <a:gd name="T30" fmla="*/ 2147483647 w 429"/>
              <a:gd name="T31" fmla="*/ 2147483647 h 716"/>
              <a:gd name="T32" fmla="*/ 2147483647 w 429"/>
              <a:gd name="T33" fmla="*/ 2147483647 h 716"/>
              <a:gd name="T34" fmla="*/ 2147483647 w 429"/>
              <a:gd name="T35" fmla="*/ 2147483647 h 716"/>
              <a:gd name="T36" fmla="*/ 2147483647 w 429"/>
              <a:gd name="T37" fmla="*/ 2147483647 h 716"/>
              <a:gd name="T38" fmla="*/ 2147483647 w 429"/>
              <a:gd name="T39" fmla="*/ 2147483647 h 716"/>
              <a:gd name="T40" fmla="*/ 2147483647 w 429"/>
              <a:gd name="T41" fmla="*/ 2147483647 h 716"/>
              <a:gd name="T42" fmla="*/ 2147483647 w 429"/>
              <a:gd name="T43" fmla="*/ 2147483647 h 716"/>
              <a:gd name="T44" fmla="*/ 2147483647 w 429"/>
              <a:gd name="T45" fmla="*/ 2147483647 h 716"/>
              <a:gd name="T46" fmla="*/ 2147483647 w 429"/>
              <a:gd name="T47" fmla="*/ 2147483647 h 716"/>
              <a:gd name="T48" fmla="*/ 2147483647 w 429"/>
              <a:gd name="T49" fmla="*/ 2147483647 h 716"/>
              <a:gd name="T50" fmla="*/ 2147483647 w 429"/>
              <a:gd name="T51" fmla="*/ 2147483647 h 716"/>
              <a:gd name="T52" fmla="*/ 2147483647 w 429"/>
              <a:gd name="T53" fmla="*/ 2147483647 h 716"/>
              <a:gd name="T54" fmla="*/ 2147483647 w 429"/>
              <a:gd name="T55" fmla="*/ 2147483647 h 716"/>
              <a:gd name="T56" fmla="*/ 2147483647 w 429"/>
              <a:gd name="T57" fmla="*/ 2147483647 h 716"/>
              <a:gd name="T58" fmla="*/ 2147483647 w 429"/>
              <a:gd name="T59" fmla="*/ 2147483647 h 716"/>
              <a:gd name="T60" fmla="*/ 2147483647 w 429"/>
              <a:gd name="T61" fmla="*/ 2147483647 h 716"/>
              <a:gd name="T62" fmla="*/ 2147483647 w 429"/>
              <a:gd name="T63" fmla="*/ 2147483647 h 716"/>
              <a:gd name="T64" fmla="*/ 2147483647 w 429"/>
              <a:gd name="T65" fmla="*/ 2147483647 h 716"/>
              <a:gd name="T66" fmla="*/ 2147483647 w 429"/>
              <a:gd name="T67" fmla="*/ 2147483647 h 716"/>
              <a:gd name="T68" fmla="*/ 2147483647 w 429"/>
              <a:gd name="T69" fmla="*/ 2147483647 h 716"/>
              <a:gd name="T70" fmla="*/ 2147483647 w 429"/>
              <a:gd name="T71" fmla="*/ 2147483647 h 716"/>
              <a:gd name="T72" fmla="*/ 2147483647 w 429"/>
              <a:gd name="T73" fmla="*/ 2147483647 h 716"/>
              <a:gd name="T74" fmla="*/ 2147483647 w 429"/>
              <a:gd name="T75" fmla="*/ 2147483647 h 716"/>
              <a:gd name="T76" fmla="*/ 2147483647 w 429"/>
              <a:gd name="T77" fmla="*/ 2147483647 h 716"/>
              <a:gd name="T78" fmla="*/ 2147483647 w 429"/>
              <a:gd name="T79" fmla="*/ 2147483647 h 716"/>
              <a:gd name="T80" fmla="*/ 2147483647 w 429"/>
              <a:gd name="T81" fmla="*/ 2147483647 h 716"/>
              <a:gd name="T82" fmla="*/ 2147483647 w 429"/>
              <a:gd name="T83" fmla="*/ 2147483647 h 716"/>
              <a:gd name="T84" fmla="*/ 2147483647 w 429"/>
              <a:gd name="T85" fmla="*/ 2147483647 h 716"/>
              <a:gd name="T86" fmla="*/ 2147483647 w 429"/>
              <a:gd name="T87" fmla="*/ 2147483647 h 716"/>
              <a:gd name="T88" fmla="*/ 2147483647 w 429"/>
              <a:gd name="T89" fmla="*/ 2147483647 h 716"/>
              <a:gd name="T90" fmla="*/ 2147483647 w 429"/>
              <a:gd name="T91" fmla="*/ 2147483647 h 716"/>
              <a:gd name="T92" fmla="*/ 2147483647 w 429"/>
              <a:gd name="T93" fmla="*/ 2147483647 h 716"/>
              <a:gd name="T94" fmla="*/ 2147483647 w 429"/>
              <a:gd name="T95" fmla="*/ 2147483647 h 716"/>
              <a:gd name="T96" fmla="*/ 2147483647 w 429"/>
              <a:gd name="T97" fmla="*/ 2147483647 h 716"/>
              <a:gd name="T98" fmla="*/ 2147483647 w 429"/>
              <a:gd name="T99" fmla="*/ 2147483647 h 716"/>
              <a:gd name="T100" fmla="*/ 2147483647 w 429"/>
              <a:gd name="T101" fmla="*/ 2147483647 h 716"/>
              <a:gd name="T102" fmla="*/ 2147483647 w 429"/>
              <a:gd name="T103" fmla="*/ 2147483647 h 716"/>
              <a:gd name="T104" fmla="*/ 2147483647 w 429"/>
              <a:gd name="T105" fmla="*/ 2147483647 h 716"/>
              <a:gd name="T106" fmla="*/ 2147483647 w 429"/>
              <a:gd name="T107" fmla="*/ 2147483647 h 716"/>
              <a:gd name="T108" fmla="*/ 2147483647 w 429"/>
              <a:gd name="T109" fmla="*/ 2147483647 h 716"/>
              <a:gd name="T110" fmla="*/ 2147483647 w 429"/>
              <a:gd name="T111" fmla="*/ 2147483647 h 716"/>
              <a:gd name="T112" fmla="*/ 2147483647 w 429"/>
              <a:gd name="T113" fmla="*/ 2147483647 h 716"/>
              <a:gd name="T114" fmla="*/ 2147483647 w 429"/>
              <a:gd name="T115" fmla="*/ 2147483647 h 716"/>
              <a:gd name="T116" fmla="*/ 2147483647 w 429"/>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9"/>
              <a:gd name="T178" fmla="*/ 0 h 716"/>
              <a:gd name="T179" fmla="*/ 429 w 429"/>
              <a:gd name="T180" fmla="*/ 716 h 7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9" h="716">
                <a:moveTo>
                  <a:pt x="141" y="560"/>
                </a:moveTo>
                <a:lnTo>
                  <a:pt x="137" y="520"/>
                </a:lnTo>
                <a:lnTo>
                  <a:pt x="133" y="476"/>
                </a:lnTo>
                <a:lnTo>
                  <a:pt x="129" y="428"/>
                </a:lnTo>
                <a:lnTo>
                  <a:pt x="121" y="376"/>
                </a:lnTo>
                <a:lnTo>
                  <a:pt x="109" y="320"/>
                </a:lnTo>
                <a:lnTo>
                  <a:pt x="97" y="264"/>
                </a:lnTo>
                <a:lnTo>
                  <a:pt x="81" y="212"/>
                </a:lnTo>
                <a:lnTo>
                  <a:pt x="64" y="160"/>
                </a:lnTo>
                <a:lnTo>
                  <a:pt x="44" y="116"/>
                </a:lnTo>
                <a:lnTo>
                  <a:pt x="28" y="76"/>
                </a:lnTo>
                <a:lnTo>
                  <a:pt x="16" y="44"/>
                </a:lnTo>
                <a:lnTo>
                  <a:pt x="8" y="20"/>
                </a:lnTo>
                <a:lnTo>
                  <a:pt x="0" y="4"/>
                </a:lnTo>
                <a:lnTo>
                  <a:pt x="0" y="0"/>
                </a:lnTo>
                <a:lnTo>
                  <a:pt x="8" y="4"/>
                </a:lnTo>
                <a:lnTo>
                  <a:pt x="20" y="24"/>
                </a:lnTo>
                <a:lnTo>
                  <a:pt x="36" y="48"/>
                </a:lnTo>
                <a:lnTo>
                  <a:pt x="52" y="80"/>
                </a:lnTo>
                <a:lnTo>
                  <a:pt x="77" y="120"/>
                </a:lnTo>
                <a:lnTo>
                  <a:pt x="97" y="168"/>
                </a:lnTo>
                <a:lnTo>
                  <a:pt x="117" y="224"/>
                </a:lnTo>
                <a:lnTo>
                  <a:pt x="137" y="284"/>
                </a:lnTo>
                <a:lnTo>
                  <a:pt x="153" y="344"/>
                </a:lnTo>
                <a:lnTo>
                  <a:pt x="169" y="400"/>
                </a:lnTo>
                <a:lnTo>
                  <a:pt x="181" y="456"/>
                </a:lnTo>
                <a:lnTo>
                  <a:pt x="189" y="504"/>
                </a:lnTo>
                <a:lnTo>
                  <a:pt x="197" y="544"/>
                </a:lnTo>
                <a:lnTo>
                  <a:pt x="205" y="572"/>
                </a:lnTo>
                <a:lnTo>
                  <a:pt x="213" y="596"/>
                </a:lnTo>
                <a:lnTo>
                  <a:pt x="217" y="608"/>
                </a:lnTo>
                <a:lnTo>
                  <a:pt x="221" y="612"/>
                </a:lnTo>
                <a:lnTo>
                  <a:pt x="229" y="608"/>
                </a:lnTo>
                <a:lnTo>
                  <a:pt x="233" y="592"/>
                </a:lnTo>
                <a:lnTo>
                  <a:pt x="237" y="572"/>
                </a:lnTo>
                <a:lnTo>
                  <a:pt x="237" y="544"/>
                </a:lnTo>
                <a:lnTo>
                  <a:pt x="241" y="512"/>
                </a:lnTo>
                <a:lnTo>
                  <a:pt x="245" y="476"/>
                </a:lnTo>
                <a:lnTo>
                  <a:pt x="245" y="400"/>
                </a:lnTo>
                <a:lnTo>
                  <a:pt x="249" y="368"/>
                </a:lnTo>
                <a:lnTo>
                  <a:pt x="253" y="344"/>
                </a:lnTo>
                <a:lnTo>
                  <a:pt x="253" y="320"/>
                </a:lnTo>
                <a:lnTo>
                  <a:pt x="261" y="304"/>
                </a:lnTo>
                <a:lnTo>
                  <a:pt x="269" y="296"/>
                </a:lnTo>
                <a:lnTo>
                  <a:pt x="281" y="292"/>
                </a:lnTo>
                <a:lnTo>
                  <a:pt x="293" y="296"/>
                </a:lnTo>
                <a:lnTo>
                  <a:pt x="309" y="304"/>
                </a:lnTo>
                <a:lnTo>
                  <a:pt x="329" y="320"/>
                </a:lnTo>
                <a:lnTo>
                  <a:pt x="345" y="336"/>
                </a:lnTo>
                <a:lnTo>
                  <a:pt x="361" y="360"/>
                </a:lnTo>
                <a:lnTo>
                  <a:pt x="377" y="388"/>
                </a:lnTo>
                <a:lnTo>
                  <a:pt x="389" y="420"/>
                </a:lnTo>
                <a:lnTo>
                  <a:pt x="397" y="456"/>
                </a:lnTo>
                <a:lnTo>
                  <a:pt x="401" y="492"/>
                </a:lnTo>
                <a:lnTo>
                  <a:pt x="401" y="572"/>
                </a:lnTo>
                <a:lnTo>
                  <a:pt x="393" y="608"/>
                </a:lnTo>
                <a:lnTo>
                  <a:pt x="381" y="640"/>
                </a:lnTo>
                <a:lnTo>
                  <a:pt x="369" y="668"/>
                </a:lnTo>
                <a:lnTo>
                  <a:pt x="357" y="688"/>
                </a:lnTo>
                <a:lnTo>
                  <a:pt x="345" y="704"/>
                </a:lnTo>
                <a:lnTo>
                  <a:pt x="329" y="716"/>
                </a:lnTo>
                <a:lnTo>
                  <a:pt x="317" y="716"/>
                </a:lnTo>
                <a:lnTo>
                  <a:pt x="301" y="716"/>
                </a:lnTo>
                <a:lnTo>
                  <a:pt x="289" y="704"/>
                </a:lnTo>
                <a:lnTo>
                  <a:pt x="277" y="692"/>
                </a:lnTo>
                <a:lnTo>
                  <a:pt x="265" y="676"/>
                </a:lnTo>
                <a:lnTo>
                  <a:pt x="257" y="660"/>
                </a:lnTo>
                <a:lnTo>
                  <a:pt x="249" y="636"/>
                </a:lnTo>
                <a:lnTo>
                  <a:pt x="245" y="616"/>
                </a:lnTo>
                <a:lnTo>
                  <a:pt x="241" y="592"/>
                </a:lnTo>
                <a:lnTo>
                  <a:pt x="237" y="572"/>
                </a:lnTo>
                <a:lnTo>
                  <a:pt x="237" y="552"/>
                </a:lnTo>
                <a:lnTo>
                  <a:pt x="241" y="536"/>
                </a:lnTo>
                <a:lnTo>
                  <a:pt x="245" y="524"/>
                </a:lnTo>
                <a:lnTo>
                  <a:pt x="249" y="520"/>
                </a:lnTo>
                <a:lnTo>
                  <a:pt x="257" y="512"/>
                </a:lnTo>
                <a:lnTo>
                  <a:pt x="265" y="512"/>
                </a:lnTo>
                <a:lnTo>
                  <a:pt x="273" y="512"/>
                </a:lnTo>
                <a:lnTo>
                  <a:pt x="285" y="516"/>
                </a:lnTo>
                <a:lnTo>
                  <a:pt x="293" y="524"/>
                </a:lnTo>
                <a:lnTo>
                  <a:pt x="305" y="532"/>
                </a:lnTo>
                <a:lnTo>
                  <a:pt x="317" y="544"/>
                </a:lnTo>
                <a:lnTo>
                  <a:pt x="325" y="556"/>
                </a:lnTo>
                <a:lnTo>
                  <a:pt x="337" y="572"/>
                </a:lnTo>
                <a:lnTo>
                  <a:pt x="345" y="588"/>
                </a:lnTo>
                <a:lnTo>
                  <a:pt x="353" y="600"/>
                </a:lnTo>
                <a:lnTo>
                  <a:pt x="361" y="616"/>
                </a:lnTo>
                <a:lnTo>
                  <a:pt x="369" y="632"/>
                </a:lnTo>
                <a:lnTo>
                  <a:pt x="377" y="648"/>
                </a:lnTo>
                <a:lnTo>
                  <a:pt x="381" y="660"/>
                </a:lnTo>
                <a:lnTo>
                  <a:pt x="389" y="672"/>
                </a:lnTo>
                <a:lnTo>
                  <a:pt x="393" y="680"/>
                </a:lnTo>
                <a:lnTo>
                  <a:pt x="401" y="684"/>
                </a:lnTo>
                <a:lnTo>
                  <a:pt x="409" y="688"/>
                </a:lnTo>
                <a:lnTo>
                  <a:pt x="413" y="688"/>
                </a:lnTo>
                <a:lnTo>
                  <a:pt x="417" y="684"/>
                </a:lnTo>
                <a:lnTo>
                  <a:pt x="421" y="672"/>
                </a:lnTo>
                <a:lnTo>
                  <a:pt x="425" y="656"/>
                </a:lnTo>
                <a:lnTo>
                  <a:pt x="429" y="632"/>
                </a:lnTo>
                <a:lnTo>
                  <a:pt x="429" y="528"/>
                </a:lnTo>
                <a:lnTo>
                  <a:pt x="425" y="488"/>
                </a:lnTo>
                <a:lnTo>
                  <a:pt x="421" y="440"/>
                </a:lnTo>
                <a:lnTo>
                  <a:pt x="413" y="388"/>
                </a:lnTo>
                <a:lnTo>
                  <a:pt x="405" y="332"/>
                </a:lnTo>
                <a:lnTo>
                  <a:pt x="393" y="280"/>
                </a:lnTo>
                <a:lnTo>
                  <a:pt x="377" y="224"/>
                </a:lnTo>
                <a:lnTo>
                  <a:pt x="361" y="172"/>
                </a:lnTo>
                <a:lnTo>
                  <a:pt x="345" y="124"/>
                </a:lnTo>
                <a:lnTo>
                  <a:pt x="329" y="84"/>
                </a:lnTo>
                <a:lnTo>
                  <a:pt x="317" y="48"/>
                </a:lnTo>
                <a:lnTo>
                  <a:pt x="305" y="24"/>
                </a:lnTo>
                <a:lnTo>
                  <a:pt x="297" y="8"/>
                </a:lnTo>
                <a:lnTo>
                  <a:pt x="297" y="0"/>
                </a:lnTo>
                <a:lnTo>
                  <a:pt x="301" y="4"/>
                </a:lnTo>
                <a:lnTo>
                  <a:pt x="309" y="16"/>
                </a:lnTo>
                <a:lnTo>
                  <a:pt x="325" y="40"/>
                </a:lnTo>
                <a:lnTo>
                  <a:pt x="341" y="72"/>
                </a:lnTo>
                <a:lnTo>
                  <a:pt x="361" y="11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8" name="Oval 278"/>
          <p:cNvSpPr>
            <a:spLocks noChangeArrowheads="1"/>
          </p:cNvSpPr>
          <p:nvPr/>
        </p:nvSpPr>
        <p:spPr bwMode="auto">
          <a:xfrm>
            <a:off x="5360988" y="4632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49" name="Oval 279"/>
          <p:cNvSpPr>
            <a:spLocks noChangeArrowheads="1"/>
          </p:cNvSpPr>
          <p:nvPr/>
        </p:nvSpPr>
        <p:spPr bwMode="auto">
          <a:xfrm>
            <a:off x="5392738"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0" name="Oval 280"/>
          <p:cNvSpPr>
            <a:spLocks noChangeArrowheads="1"/>
          </p:cNvSpPr>
          <p:nvPr/>
        </p:nvSpPr>
        <p:spPr bwMode="auto">
          <a:xfrm>
            <a:off x="5418138" y="47979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1" name="Oval 281"/>
          <p:cNvSpPr>
            <a:spLocks noChangeArrowheads="1"/>
          </p:cNvSpPr>
          <p:nvPr/>
        </p:nvSpPr>
        <p:spPr bwMode="auto">
          <a:xfrm>
            <a:off x="5443538" y="4886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2" name="Oval 282"/>
          <p:cNvSpPr>
            <a:spLocks noChangeArrowheads="1"/>
          </p:cNvSpPr>
          <p:nvPr/>
        </p:nvSpPr>
        <p:spPr bwMode="auto">
          <a:xfrm>
            <a:off x="5468938" y="49757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3" name="Oval 283"/>
          <p:cNvSpPr>
            <a:spLocks noChangeArrowheads="1"/>
          </p:cNvSpPr>
          <p:nvPr/>
        </p:nvSpPr>
        <p:spPr bwMode="auto">
          <a:xfrm>
            <a:off x="5487988" y="5058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4" name="Oval 284"/>
          <p:cNvSpPr>
            <a:spLocks noChangeArrowheads="1"/>
          </p:cNvSpPr>
          <p:nvPr/>
        </p:nvSpPr>
        <p:spPr bwMode="auto">
          <a:xfrm>
            <a:off x="5507038" y="5134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5" name="Oval 285"/>
          <p:cNvSpPr>
            <a:spLocks noChangeArrowheads="1"/>
          </p:cNvSpPr>
          <p:nvPr/>
        </p:nvSpPr>
        <p:spPr bwMode="auto">
          <a:xfrm>
            <a:off x="5519738" y="51979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6" name="Oval 286"/>
          <p:cNvSpPr>
            <a:spLocks noChangeArrowheads="1"/>
          </p:cNvSpPr>
          <p:nvPr/>
        </p:nvSpPr>
        <p:spPr bwMode="auto">
          <a:xfrm>
            <a:off x="5792788" y="4543921"/>
            <a:ext cx="71437"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7" name="Oval 287"/>
          <p:cNvSpPr>
            <a:spLocks noChangeArrowheads="1"/>
          </p:cNvSpPr>
          <p:nvPr/>
        </p:nvSpPr>
        <p:spPr bwMode="auto">
          <a:xfrm>
            <a:off x="5826125" y="46201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8" name="Oval 288"/>
          <p:cNvSpPr>
            <a:spLocks noChangeArrowheads="1"/>
          </p:cNvSpPr>
          <p:nvPr/>
        </p:nvSpPr>
        <p:spPr bwMode="auto">
          <a:xfrm>
            <a:off x="5857875"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9" name="Oval 289"/>
          <p:cNvSpPr>
            <a:spLocks noChangeArrowheads="1"/>
          </p:cNvSpPr>
          <p:nvPr/>
        </p:nvSpPr>
        <p:spPr bwMode="auto">
          <a:xfrm>
            <a:off x="5889625" y="4804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0" name="Oval 290"/>
          <p:cNvSpPr>
            <a:spLocks noChangeArrowheads="1"/>
          </p:cNvSpPr>
          <p:nvPr/>
        </p:nvSpPr>
        <p:spPr bwMode="auto">
          <a:xfrm>
            <a:off x="5915025" y="4899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1" name="Oval 291"/>
          <p:cNvSpPr>
            <a:spLocks noChangeArrowheads="1"/>
          </p:cNvSpPr>
          <p:nvPr/>
        </p:nvSpPr>
        <p:spPr bwMode="auto">
          <a:xfrm>
            <a:off x="5940425" y="49884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2" name="Oval 292"/>
          <p:cNvSpPr>
            <a:spLocks noChangeArrowheads="1"/>
          </p:cNvSpPr>
          <p:nvPr/>
        </p:nvSpPr>
        <p:spPr bwMode="auto">
          <a:xfrm>
            <a:off x="5959475" y="50773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3" name="Oval 293"/>
          <p:cNvSpPr>
            <a:spLocks noChangeArrowheads="1"/>
          </p:cNvSpPr>
          <p:nvPr/>
        </p:nvSpPr>
        <p:spPr bwMode="auto">
          <a:xfrm>
            <a:off x="5972175" y="5153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4" name="Oval 294"/>
          <p:cNvSpPr>
            <a:spLocks noChangeArrowheads="1"/>
          </p:cNvSpPr>
          <p:nvPr/>
        </p:nvSpPr>
        <p:spPr bwMode="auto">
          <a:xfrm>
            <a:off x="5984875" y="5217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5" name="Oval 295"/>
          <p:cNvSpPr>
            <a:spLocks noChangeArrowheads="1"/>
          </p:cNvSpPr>
          <p:nvPr/>
        </p:nvSpPr>
        <p:spPr bwMode="auto">
          <a:xfrm>
            <a:off x="5997575" y="5261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6" name="Oval 296"/>
          <p:cNvSpPr>
            <a:spLocks noChangeArrowheads="1"/>
          </p:cNvSpPr>
          <p:nvPr/>
        </p:nvSpPr>
        <p:spPr bwMode="auto">
          <a:xfrm>
            <a:off x="6245225" y="45312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7" name="Rectangle 297"/>
          <p:cNvSpPr>
            <a:spLocks noChangeArrowheads="1"/>
          </p:cNvSpPr>
          <p:nvPr/>
        </p:nvSpPr>
        <p:spPr bwMode="auto">
          <a:xfrm>
            <a:off x="5743575" y="3929559"/>
            <a:ext cx="473075" cy="258762"/>
          </a:xfrm>
          <a:prstGeom prst="rect">
            <a:avLst/>
          </a:prstGeom>
          <a:noFill/>
          <a:ln w="9525">
            <a:noFill/>
            <a:miter lim="800000"/>
            <a:headEnd/>
            <a:tailEnd/>
          </a:ln>
        </p:spPr>
        <p:txBody>
          <a:bodyPr wrap="none" lIns="0" tIns="0" rIns="0" bIns="0">
            <a:spAutoFit/>
          </a:bodyPr>
          <a:lstStyle/>
          <a:p>
            <a:r>
              <a:rPr lang="en-GB" sz="1700">
                <a:solidFill>
                  <a:srgbClr val="990033"/>
                </a:solidFill>
              </a:rPr>
              <a:t>action</a:t>
            </a:r>
            <a:endParaRPr lang="en-GB" sz="2800">
              <a:solidFill>
                <a:srgbClr val="990033"/>
              </a:solidFill>
            </a:endParaRPr>
          </a:p>
        </p:txBody>
      </p:sp>
      <p:sp>
        <p:nvSpPr>
          <p:cNvPr id="20568" name="Rectangle 298"/>
          <p:cNvSpPr>
            <a:spLocks noChangeArrowheads="1"/>
          </p:cNvSpPr>
          <p:nvPr/>
        </p:nvSpPr>
        <p:spPr bwMode="auto">
          <a:xfrm>
            <a:off x="574357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sp>
        <p:nvSpPr>
          <p:cNvPr id="20569" name="Rectangle 299"/>
          <p:cNvSpPr>
            <a:spLocks noChangeArrowheads="1"/>
          </p:cNvSpPr>
          <p:nvPr/>
        </p:nvSpPr>
        <p:spPr bwMode="auto">
          <a:xfrm rot="-5400000">
            <a:off x="4789488" y="4961434"/>
            <a:ext cx="460375" cy="136525"/>
          </a:xfrm>
          <a:prstGeom prst="rect">
            <a:avLst/>
          </a:prstGeom>
          <a:noFill/>
          <a:ln w="9525">
            <a:noFill/>
            <a:miter lim="800000"/>
            <a:headEnd/>
            <a:tailEnd/>
          </a:ln>
        </p:spPr>
        <p:txBody>
          <a:bodyPr wrap="none" lIns="0" tIns="0" rIns="0" bIns="0">
            <a:spAutoFit/>
          </a:bodyPr>
          <a:lstStyle/>
          <a:p>
            <a:r>
              <a:rPr lang="en-GB" sz="900">
                <a:solidFill>
                  <a:srgbClr val="000000"/>
                </a:solidFill>
              </a:rPr>
              <a:t>position (y)</a:t>
            </a:r>
            <a:endParaRPr lang="en-GB" sz="2400">
              <a:solidFill>
                <a:srgbClr val="000000"/>
              </a:solidFill>
            </a:endParaRPr>
          </a:p>
        </p:txBody>
      </p:sp>
      <p:sp>
        <p:nvSpPr>
          <p:cNvPr id="20570" name="Rectangle 300"/>
          <p:cNvSpPr>
            <a:spLocks noChangeArrowheads="1"/>
          </p:cNvSpPr>
          <p:nvPr/>
        </p:nvSpPr>
        <p:spPr bwMode="auto">
          <a:xfrm>
            <a:off x="7362825" y="4277221"/>
            <a:ext cx="1633538" cy="163195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571" name="Rectangle 301"/>
          <p:cNvSpPr>
            <a:spLocks noChangeArrowheads="1"/>
          </p:cNvSpPr>
          <p:nvPr/>
        </p:nvSpPr>
        <p:spPr bwMode="auto">
          <a:xfrm>
            <a:off x="7362825" y="4277221"/>
            <a:ext cx="1633538" cy="163195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572" name="Line 30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3" name="Line 30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4" name="Line 30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5" name="Line 30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6" name="Line 306"/>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7" name="Line 307"/>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8" name="Line 308"/>
          <p:cNvSpPr>
            <a:spLocks noChangeShapeType="1"/>
          </p:cNvSpPr>
          <p:nvPr/>
        </p:nvSpPr>
        <p:spPr bwMode="auto">
          <a:xfrm flipV="1">
            <a:off x="73628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79" name="Line 309"/>
          <p:cNvSpPr>
            <a:spLocks noChangeShapeType="1"/>
          </p:cNvSpPr>
          <p:nvPr/>
        </p:nvSpPr>
        <p:spPr bwMode="auto">
          <a:xfrm>
            <a:off x="73628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0" name="Rectangle 310"/>
          <p:cNvSpPr>
            <a:spLocks noChangeArrowheads="1"/>
          </p:cNvSpPr>
          <p:nvPr/>
        </p:nvSpPr>
        <p:spPr bwMode="auto">
          <a:xfrm>
            <a:off x="734377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81" name="Line 311"/>
          <p:cNvSpPr>
            <a:spLocks noChangeShapeType="1"/>
          </p:cNvSpPr>
          <p:nvPr/>
        </p:nvSpPr>
        <p:spPr bwMode="auto">
          <a:xfrm flipV="1">
            <a:off x="75914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2" name="Line 312"/>
          <p:cNvSpPr>
            <a:spLocks noChangeShapeType="1"/>
          </p:cNvSpPr>
          <p:nvPr/>
        </p:nvSpPr>
        <p:spPr bwMode="auto">
          <a:xfrm>
            <a:off x="75914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3" name="Rectangle 313"/>
          <p:cNvSpPr>
            <a:spLocks noChangeArrowheads="1"/>
          </p:cNvSpPr>
          <p:nvPr/>
        </p:nvSpPr>
        <p:spPr bwMode="auto">
          <a:xfrm>
            <a:off x="75469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84" name="Line 314"/>
          <p:cNvSpPr>
            <a:spLocks noChangeShapeType="1"/>
          </p:cNvSpPr>
          <p:nvPr/>
        </p:nvSpPr>
        <p:spPr bwMode="auto">
          <a:xfrm flipV="1">
            <a:off x="782637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5" name="Line 315"/>
          <p:cNvSpPr>
            <a:spLocks noChangeShapeType="1"/>
          </p:cNvSpPr>
          <p:nvPr/>
        </p:nvSpPr>
        <p:spPr bwMode="auto">
          <a:xfrm>
            <a:off x="782637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6" name="Rectangle 316"/>
          <p:cNvSpPr>
            <a:spLocks noChangeArrowheads="1"/>
          </p:cNvSpPr>
          <p:nvPr/>
        </p:nvSpPr>
        <p:spPr bwMode="auto">
          <a:xfrm>
            <a:off x="77819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87" name="Line 317"/>
          <p:cNvSpPr>
            <a:spLocks noChangeShapeType="1"/>
          </p:cNvSpPr>
          <p:nvPr/>
        </p:nvSpPr>
        <p:spPr bwMode="auto">
          <a:xfrm flipV="1">
            <a:off x="80613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8" name="Line 318"/>
          <p:cNvSpPr>
            <a:spLocks noChangeShapeType="1"/>
          </p:cNvSpPr>
          <p:nvPr/>
        </p:nvSpPr>
        <p:spPr bwMode="auto">
          <a:xfrm>
            <a:off x="80613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9" name="Rectangle 319"/>
          <p:cNvSpPr>
            <a:spLocks noChangeArrowheads="1"/>
          </p:cNvSpPr>
          <p:nvPr/>
        </p:nvSpPr>
        <p:spPr bwMode="auto">
          <a:xfrm>
            <a:off x="80168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90" name="Line 320"/>
          <p:cNvSpPr>
            <a:spLocks noChangeShapeType="1"/>
          </p:cNvSpPr>
          <p:nvPr/>
        </p:nvSpPr>
        <p:spPr bwMode="auto">
          <a:xfrm flipV="1">
            <a:off x="82899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1" name="Line 321"/>
          <p:cNvSpPr>
            <a:spLocks noChangeShapeType="1"/>
          </p:cNvSpPr>
          <p:nvPr/>
        </p:nvSpPr>
        <p:spPr bwMode="auto">
          <a:xfrm>
            <a:off x="82899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2" name="Rectangle 322"/>
          <p:cNvSpPr>
            <a:spLocks noChangeArrowheads="1"/>
          </p:cNvSpPr>
          <p:nvPr/>
        </p:nvSpPr>
        <p:spPr bwMode="auto">
          <a:xfrm>
            <a:off x="82454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93" name="Line 323"/>
          <p:cNvSpPr>
            <a:spLocks noChangeShapeType="1"/>
          </p:cNvSpPr>
          <p:nvPr/>
        </p:nvSpPr>
        <p:spPr bwMode="auto">
          <a:xfrm flipV="1">
            <a:off x="85264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4" name="Line 324"/>
          <p:cNvSpPr>
            <a:spLocks noChangeShapeType="1"/>
          </p:cNvSpPr>
          <p:nvPr/>
        </p:nvSpPr>
        <p:spPr bwMode="auto">
          <a:xfrm>
            <a:off x="85264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5" name="Rectangle 325"/>
          <p:cNvSpPr>
            <a:spLocks noChangeArrowheads="1"/>
          </p:cNvSpPr>
          <p:nvPr/>
        </p:nvSpPr>
        <p:spPr bwMode="auto">
          <a:xfrm>
            <a:off x="8507413"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96" name="Line 326"/>
          <p:cNvSpPr>
            <a:spLocks noChangeShapeType="1"/>
          </p:cNvSpPr>
          <p:nvPr/>
        </p:nvSpPr>
        <p:spPr bwMode="auto">
          <a:xfrm flipV="1">
            <a:off x="876141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7" name="Line 327"/>
          <p:cNvSpPr>
            <a:spLocks noChangeShapeType="1"/>
          </p:cNvSpPr>
          <p:nvPr/>
        </p:nvSpPr>
        <p:spPr bwMode="auto">
          <a:xfrm>
            <a:off x="876141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8" name="Rectangle 328"/>
          <p:cNvSpPr>
            <a:spLocks noChangeArrowheads="1"/>
          </p:cNvSpPr>
          <p:nvPr/>
        </p:nvSpPr>
        <p:spPr bwMode="auto">
          <a:xfrm>
            <a:off x="871696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99" name="Line 329"/>
          <p:cNvSpPr>
            <a:spLocks noChangeShapeType="1"/>
          </p:cNvSpPr>
          <p:nvPr/>
        </p:nvSpPr>
        <p:spPr bwMode="auto">
          <a:xfrm flipV="1">
            <a:off x="89963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600" name="Line 330"/>
          <p:cNvSpPr>
            <a:spLocks noChangeShapeType="1"/>
          </p:cNvSpPr>
          <p:nvPr/>
        </p:nvSpPr>
        <p:spPr bwMode="auto">
          <a:xfrm>
            <a:off x="89963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601" name="Rectangle 331"/>
          <p:cNvSpPr>
            <a:spLocks noChangeArrowheads="1"/>
          </p:cNvSpPr>
          <p:nvPr/>
        </p:nvSpPr>
        <p:spPr bwMode="auto">
          <a:xfrm>
            <a:off x="895191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602" name="Line 332"/>
          <p:cNvSpPr>
            <a:spLocks noChangeShapeType="1"/>
          </p:cNvSpPr>
          <p:nvPr/>
        </p:nvSpPr>
        <p:spPr bwMode="auto">
          <a:xfrm>
            <a:off x="7362825" y="42772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3" name="Line 333"/>
          <p:cNvSpPr>
            <a:spLocks noChangeShapeType="1"/>
          </p:cNvSpPr>
          <p:nvPr/>
        </p:nvSpPr>
        <p:spPr bwMode="auto">
          <a:xfrm flipH="1">
            <a:off x="8977313"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4" name="Line 335"/>
          <p:cNvSpPr>
            <a:spLocks noChangeShapeType="1"/>
          </p:cNvSpPr>
          <p:nvPr/>
        </p:nvSpPr>
        <p:spPr bwMode="auto">
          <a:xfrm>
            <a:off x="7362825" y="445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5" name="Line 336"/>
          <p:cNvSpPr>
            <a:spLocks noChangeShapeType="1"/>
          </p:cNvSpPr>
          <p:nvPr/>
        </p:nvSpPr>
        <p:spPr bwMode="auto">
          <a:xfrm flipH="1">
            <a:off x="8977313" y="445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6" name="Line 338"/>
          <p:cNvSpPr>
            <a:spLocks noChangeShapeType="1"/>
          </p:cNvSpPr>
          <p:nvPr/>
        </p:nvSpPr>
        <p:spPr bwMode="auto">
          <a:xfrm>
            <a:off x="7362825" y="463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7" name="Line 339"/>
          <p:cNvSpPr>
            <a:spLocks noChangeShapeType="1"/>
          </p:cNvSpPr>
          <p:nvPr/>
        </p:nvSpPr>
        <p:spPr bwMode="auto">
          <a:xfrm flipH="1">
            <a:off x="8977313" y="463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8" name="Line 341"/>
          <p:cNvSpPr>
            <a:spLocks noChangeShapeType="1"/>
          </p:cNvSpPr>
          <p:nvPr/>
        </p:nvSpPr>
        <p:spPr bwMode="auto">
          <a:xfrm>
            <a:off x="7362825" y="48169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9" name="Line 342"/>
          <p:cNvSpPr>
            <a:spLocks noChangeShapeType="1"/>
          </p:cNvSpPr>
          <p:nvPr/>
        </p:nvSpPr>
        <p:spPr bwMode="auto">
          <a:xfrm flipH="1">
            <a:off x="8977313" y="4816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0" name="Line 344"/>
          <p:cNvSpPr>
            <a:spLocks noChangeShapeType="1"/>
          </p:cNvSpPr>
          <p:nvPr/>
        </p:nvSpPr>
        <p:spPr bwMode="auto">
          <a:xfrm>
            <a:off x="7362825" y="50011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1" name="Line 345"/>
          <p:cNvSpPr>
            <a:spLocks noChangeShapeType="1"/>
          </p:cNvSpPr>
          <p:nvPr/>
        </p:nvSpPr>
        <p:spPr bwMode="auto">
          <a:xfrm flipH="1">
            <a:off x="8977313" y="5001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2" name="Line 347"/>
          <p:cNvSpPr>
            <a:spLocks noChangeShapeType="1"/>
          </p:cNvSpPr>
          <p:nvPr/>
        </p:nvSpPr>
        <p:spPr bwMode="auto">
          <a:xfrm>
            <a:off x="7362825" y="51789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3" name="Line 348"/>
          <p:cNvSpPr>
            <a:spLocks noChangeShapeType="1"/>
          </p:cNvSpPr>
          <p:nvPr/>
        </p:nvSpPr>
        <p:spPr bwMode="auto">
          <a:xfrm flipH="1">
            <a:off x="8977313" y="5178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4" name="Line 350"/>
          <p:cNvSpPr>
            <a:spLocks noChangeShapeType="1"/>
          </p:cNvSpPr>
          <p:nvPr/>
        </p:nvSpPr>
        <p:spPr bwMode="auto">
          <a:xfrm>
            <a:off x="7362825" y="53630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5" name="Line 351"/>
          <p:cNvSpPr>
            <a:spLocks noChangeShapeType="1"/>
          </p:cNvSpPr>
          <p:nvPr/>
        </p:nvSpPr>
        <p:spPr bwMode="auto">
          <a:xfrm flipH="1">
            <a:off x="8977313" y="5363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6" name="Line 353"/>
          <p:cNvSpPr>
            <a:spLocks noChangeShapeType="1"/>
          </p:cNvSpPr>
          <p:nvPr/>
        </p:nvSpPr>
        <p:spPr bwMode="auto">
          <a:xfrm>
            <a:off x="7362825" y="55408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7" name="Line 354"/>
          <p:cNvSpPr>
            <a:spLocks noChangeShapeType="1"/>
          </p:cNvSpPr>
          <p:nvPr/>
        </p:nvSpPr>
        <p:spPr bwMode="auto">
          <a:xfrm flipH="1">
            <a:off x="8977313" y="55408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8" name="Line 356"/>
          <p:cNvSpPr>
            <a:spLocks noChangeShapeType="1"/>
          </p:cNvSpPr>
          <p:nvPr/>
        </p:nvSpPr>
        <p:spPr bwMode="auto">
          <a:xfrm>
            <a:off x="7362825" y="572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9" name="Line 357"/>
          <p:cNvSpPr>
            <a:spLocks noChangeShapeType="1"/>
          </p:cNvSpPr>
          <p:nvPr/>
        </p:nvSpPr>
        <p:spPr bwMode="auto">
          <a:xfrm flipH="1">
            <a:off x="8977313" y="572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0" name="Line 359"/>
          <p:cNvSpPr>
            <a:spLocks noChangeShapeType="1"/>
          </p:cNvSpPr>
          <p:nvPr/>
        </p:nvSpPr>
        <p:spPr bwMode="auto">
          <a:xfrm>
            <a:off x="7362825" y="590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1" name="Line 360"/>
          <p:cNvSpPr>
            <a:spLocks noChangeShapeType="1"/>
          </p:cNvSpPr>
          <p:nvPr/>
        </p:nvSpPr>
        <p:spPr bwMode="auto">
          <a:xfrm flipH="1">
            <a:off x="8977313" y="590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2" name="Line 36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3" name="Line 36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4" name="Line 36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5" name="Line 36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6" name="Freeform 366"/>
          <p:cNvSpPr>
            <a:spLocks/>
          </p:cNvSpPr>
          <p:nvPr/>
        </p:nvSpPr>
        <p:spPr bwMode="auto">
          <a:xfrm>
            <a:off x="7362825" y="4435971"/>
            <a:ext cx="704850" cy="1231900"/>
          </a:xfrm>
          <a:custGeom>
            <a:avLst/>
            <a:gdLst>
              <a:gd name="T0" fmla="*/ 2147483647 w 444"/>
              <a:gd name="T1" fmla="*/ 2147483647 h 776"/>
              <a:gd name="T2" fmla="*/ 2147483647 w 444"/>
              <a:gd name="T3" fmla="*/ 2147483647 h 776"/>
              <a:gd name="T4" fmla="*/ 2147483647 w 444"/>
              <a:gd name="T5" fmla="*/ 2147483647 h 776"/>
              <a:gd name="T6" fmla="*/ 2147483647 w 444"/>
              <a:gd name="T7" fmla="*/ 2147483647 h 776"/>
              <a:gd name="T8" fmla="*/ 2147483647 w 444"/>
              <a:gd name="T9" fmla="*/ 2147483647 h 776"/>
              <a:gd name="T10" fmla="*/ 2147483647 w 444"/>
              <a:gd name="T11" fmla="*/ 2147483647 h 776"/>
              <a:gd name="T12" fmla="*/ 2147483647 w 444"/>
              <a:gd name="T13" fmla="*/ 2147483647 h 776"/>
              <a:gd name="T14" fmla="*/ 2147483647 w 444"/>
              <a:gd name="T15" fmla="*/ 2147483647 h 776"/>
              <a:gd name="T16" fmla="*/ 2147483647 w 444"/>
              <a:gd name="T17" fmla="*/ 2147483647 h 776"/>
              <a:gd name="T18" fmla="*/ 2147483647 w 444"/>
              <a:gd name="T19" fmla="*/ 2147483647 h 776"/>
              <a:gd name="T20" fmla="*/ 2147483647 w 444"/>
              <a:gd name="T21" fmla="*/ 2147483647 h 776"/>
              <a:gd name="T22" fmla="*/ 2147483647 w 444"/>
              <a:gd name="T23" fmla="*/ 2147483647 h 776"/>
              <a:gd name="T24" fmla="*/ 2147483647 w 444"/>
              <a:gd name="T25" fmla="*/ 2147483647 h 776"/>
              <a:gd name="T26" fmla="*/ 2147483647 w 444"/>
              <a:gd name="T27" fmla="*/ 2147483647 h 776"/>
              <a:gd name="T28" fmla="*/ 2147483647 w 444"/>
              <a:gd name="T29" fmla="*/ 2147483647 h 776"/>
              <a:gd name="T30" fmla="*/ 2147483647 w 444"/>
              <a:gd name="T31" fmla="*/ 2147483647 h 776"/>
              <a:gd name="T32" fmla="*/ 2147483647 w 444"/>
              <a:gd name="T33" fmla="*/ 2147483647 h 776"/>
              <a:gd name="T34" fmla="*/ 2147483647 w 444"/>
              <a:gd name="T35" fmla="*/ 2147483647 h 776"/>
              <a:gd name="T36" fmla="*/ 2147483647 w 444"/>
              <a:gd name="T37" fmla="*/ 2147483647 h 776"/>
              <a:gd name="T38" fmla="*/ 2147483647 w 444"/>
              <a:gd name="T39" fmla="*/ 2147483647 h 776"/>
              <a:gd name="T40" fmla="*/ 2147483647 w 444"/>
              <a:gd name="T41" fmla="*/ 2147483647 h 776"/>
              <a:gd name="T42" fmla="*/ 2147483647 w 444"/>
              <a:gd name="T43" fmla="*/ 2147483647 h 776"/>
              <a:gd name="T44" fmla="*/ 2147483647 w 444"/>
              <a:gd name="T45" fmla="*/ 2147483647 h 776"/>
              <a:gd name="T46" fmla="*/ 2147483647 w 444"/>
              <a:gd name="T47" fmla="*/ 2147483647 h 776"/>
              <a:gd name="T48" fmla="*/ 2147483647 w 444"/>
              <a:gd name="T49" fmla="*/ 2147483647 h 776"/>
              <a:gd name="T50" fmla="*/ 2147483647 w 444"/>
              <a:gd name="T51" fmla="*/ 2147483647 h 776"/>
              <a:gd name="T52" fmla="*/ 2147483647 w 444"/>
              <a:gd name="T53" fmla="*/ 2147483647 h 776"/>
              <a:gd name="T54" fmla="*/ 2147483647 w 444"/>
              <a:gd name="T55" fmla="*/ 2147483647 h 776"/>
              <a:gd name="T56" fmla="*/ 2147483647 w 444"/>
              <a:gd name="T57" fmla="*/ 2147483647 h 776"/>
              <a:gd name="T58" fmla="*/ 2147483647 w 444"/>
              <a:gd name="T59" fmla="*/ 2147483647 h 776"/>
              <a:gd name="T60" fmla="*/ 2147483647 w 444"/>
              <a:gd name="T61" fmla="*/ 2147483647 h 776"/>
              <a:gd name="T62" fmla="*/ 2147483647 w 444"/>
              <a:gd name="T63" fmla="*/ 2147483647 h 776"/>
              <a:gd name="T64" fmla="*/ 2147483647 w 444"/>
              <a:gd name="T65" fmla="*/ 2147483647 h 776"/>
              <a:gd name="T66" fmla="*/ 2147483647 w 444"/>
              <a:gd name="T67" fmla="*/ 2147483647 h 776"/>
              <a:gd name="T68" fmla="*/ 2147483647 w 444"/>
              <a:gd name="T69" fmla="*/ 2147483647 h 776"/>
              <a:gd name="T70" fmla="*/ 2147483647 w 444"/>
              <a:gd name="T71" fmla="*/ 2147483647 h 776"/>
              <a:gd name="T72" fmla="*/ 2147483647 w 444"/>
              <a:gd name="T73" fmla="*/ 2147483647 h 776"/>
              <a:gd name="T74" fmla="*/ 2147483647 w 444"/>
              <a:gd name="T75" fmla="*/ 2147483647 h 776"/>
              <a:gd name="T76" fmla="*/ 2147483647 w 444"/>
              <a:gd name="T77" fmla="*/ 2147483647 h 776"/>
              <a:gd name="T78" fmla="*/ 2147483647 w 444"/>
              <a:gd name="T79" fmla="*/ 2147483647 h 776"/>
              <a:gd name="T80" fmla="*/ 2147483647 w 444"/>
              <a:gd name="T81" fmla="*/ 2147483647 h 776"/>
              <a:gd name="T82" fmla="*/ 2147483647 w 444"/>
              <a:gd name="T83" fmla="*/ 2147483647 h 7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776"/>
              <a:gd name="T128" fmla="*/ 444 w 444"/>
              <a:gd name="T129" fmla="*/ 776 h 7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776">
                <a:moveTo>
                  <a:pt x="0" y="584"/>
                </a:moveTo>
                <a:lnTo>
                  <a:pt x="4" y="584"/>
                </a:lnTo>
                <a:lnTo>
                  <a:pt x="8" y="584"/>
                </a:lnTo>
                <a:lnTo>
                  <a:pt x="12" y="584"/>
                </a:lnTo>
                <a:lnTo>
                  <a:pt x="16" y="584"/>
                </a:lnTo>
                <a:lnTo>
                  <a:pt x="20" y="584"/>
                </a:lnTo>
                <a:lnTo>
                  <a:pt x="24" y="584"/>
                </a:lnTo>
                <a:lnTo>
                  <a:pt x="28" y="588"/>
                </a:lnTo>
                <a:lnTo>
                  <a:pt x="32" y="588"/>
                </a:lnTo>
                <a:lnTo>
                  <a:pt x="36" y="588"/>
                </a:lnTo>
                <a:lnTo>
                  <a:pt x="40" y="592"/>
                </a:lnTo>
                <a:lnTo>
                  <a:pt x="40" y="596"/>
                </a:lnTo>
                <a:lnTo>
                  <a:pt x="44" y="600"/>
                </a:lnTo>
                <a:lnTo>
                  <a:pt x="48" y="604"/>
                </a:lnTo>
                <a:lnTo>
                  <a:pt x="52" y="612"/>
                </a:lnTo>
                <a:lnTo>
                  <a:pt x="56" y="620"/>
                </a:lnTo>
                <a:lnTo>
                  <a:pt x="60" y="632"/>
                </a:lnTo>
                <a:lnTo>
                  <a:pt x="64" y="640"/>
                </a:lnTo>
                <a:lnTo>
                  <a:pt x="72" y="656"/>
                </a:lnTo>
                <a:lnTo>
                  <a:pt x="76" y="668"/>
                </a:lnTo>
                <a:lnTo>
                  <a:pt x="84" y="680"/>
                </a:lnTo>
                <a:lnTo>
                  <a:pt x="92" y="688"/>
                </a:lnTo>
                <a:lnTo>
                  <a:pt x="100" y="696"/>
                </a:lnTo>
                <a:lnTo>
                  <a:pt x="112" y="700"/>
                </a:lnTo>
                <a:lnTo>
                  <a:pt x="124" y="700"/>
                </a:lnTo>
                <a:lnTo>
                  <a:pt x="132" y="692"/>
                </a:lnTo>
                <a:lnTo>
                  <a:pt x="140" y="676"/>
                </a:lnTo>
                <a:lnTo>
                  <a:pt x="148" y="656"/>
                </a:lnTo>
                <a:lnTo>
                  <a:pt x="152" y="628"/>
                </a:lnTo>
                <a:lnTo>
                  <a:pt x="156" y="596"/>
                </a:lnTo>
                <a:lnTo>
                  <a:pt x="156" y="480"/>
                </a:lnTo>
                <a:lnTo>
                  <a:pt x="148" y="432"/>
                </a:lnTo>
                <a:lnTo>
                  <a:pt x="144" y="384"/>
                </a:lnTo>
                <a:lnTo>
                  <a:pt x="132" y="332"/>
                </a:lnTo>
                <a:lnTo>
                  <a:pt x="120" y="276"/>
                </a:lnTo>
                <a:lnTo>
                  <a:pt x="108" y="220"/>
                </a:lnTo>
                <a:lnTo>
                  <a:pt x="92" y="168"/>
                </a:lnTo>
                <a:lnTo>
                  <a:pt x="76" y="120"/>
                </a:lnTo>
                <a:lnTo>
                  <a:pt x="64" y="76"/>
                </a:lnTo>
                <a:lnTo>
                  <a:pt x="52" y="44"/>
                </a:lnTo>
                <a:lnTo>
                  <a:pt x="40" y="20"/>
                </a:lnTo>
                <a:lnTo>
                  <a:pt x="36" y="4"/>
                </a:lnTo>
                <a:lnTo>
                  <a:pt x="36" y="0"/>
                </a:lnTo>
                <a:lnTo>
                  <a:pt x="40" y="8"/>
                </a:lnTo>
                <a:lnTo>
                  <a:pt x="52" y="28"/>
                </a:lnTo>
                <a:lnTo>
                  <a:pt x="64" y="60"/>
                </a:lnTo>
                <a:lnTo>
                  <a:pt x="84" y="96"/>
                </a:lnTo>
                <a:lnTo>
                  <a:pt x="100" y="144"/>
                </a:lnTo>
                <a:lnTo>
                  <a:pt x="120" y="196"/>
                </a:lnTo>
                <a:lnTo>
                  <a:pt x="140" y="256"/>
                </a:lnTo>
                <a:lnTo>
                  <a:pt x="156" y="316"/>
                </a:lnTo>
                <a:lnTo>
                  <a:pt x="172" y="376"/>
                </a:lnTo>
                <a:lnTo>
                  <a:pt x="188" y="440"/>
                </a:lnTo>
                <a:lnTo>
                  <a:pt x="200" y="496"/>
                </a:lnTo>
                <a:lnTo>
                  <a:pt x="208" y="544"/>
                </a:lnTo>
                <a:lnTo>
                  <a:pt x="216" y="580"/>
                </a:lnTo>
                <a:lnTo>
                  <a:pt x="224" y="612"/>
                </a:lnTo>
                <a:lnTo>
                  <a:pt x="232" y="632"/>
                </a:lnTo>
                <a:lnTo>
                  <a:pt x="240" y="644"/>
                </a:lnTo>
                <a:lnTo>
                  <a:pt x="244" y="640"/>
                </a:lnTo>
                <a:lnTo>
                  <a:pt x="252" y="628"/>
                </a:lnTo>
                <a:lnTo>
                  <a:pt x="260" y="608"/>
                </a:lnTo>
                <a:lnTo>
                  <a:pt x="264" y="576"/>
                </a:lnTo>
                <a:lnTo>
                  <a:pt x="272" y="540"/>
                </a:lnTo>
                <a:lnTo>
                  <a:pt x="272" y="500"/>
                </a:lnTo>
                <a:lnTo>
                  <a:pt x="276" y="460"/>
                </a:lnTo>
                <a:lnTo>
                  <a:pt x="280" y="420"/>
                </a:lnTo>
                <a:lnTo>
                  <a:pt x="280" y="352"/>
                </a:lnTo>
                <a:lnTo>
                  <a:pt x="284" y="328"/>
                </a:lnTo>
                <a:lnTo>
                  <a:pt x="288" y="308"/>
                </a:lnTo>
                <a:lnTo>
                  <a:pt x="296" y="300"/>
                </a:lnTo>
                <a:lnTo>
                  <a:pt x="304" y="300"/>
                </a:lnTo>
                <a:lnTo>
                  <a:pt x="316" y="304"/>
                </a:lnTo>
                <a:lnTo>
                  <a:pt x="328" y="316"/>
                </a:lnTo>
                <a:lnTo>
                  <a:pt x="344" y="332"/>
                </a:lnTo>
                <a:lnTo>
                  <a:pt x="360" y="356"/>
                </a:lnTo>
                <a:lnTo>
                  <a:pt x="372" y="384"/>
                </a:lnTo>
                <a:lnTo>
                  <a:pt x="384" y="420"/>
                </a:lnTo>
                <a:lnTo>
                  <a:pt x="396" y="460"/>
                </a:lnTo>
                <a:lnTo>
                  <a:pt x="400" y="500"/>
                </a:lnTo>
                <a:lnTo>
                  <a:pt x="404" y="548"/>
                </a:lnTo>
                <a:lnTo>
                  <a:pt x="404" y="592"/>
                </a:lnTo>
                <a:lnTo>
                  <a:pt x="400" y="632"/>
                </a:lnTo>
                <a:lnTo>
                  <a:pt x="392" y="668"/>
                </a:lnTo>
                <a:lnTo>
                  <a:pt x="384" y="700"/>
                </a:lnTo>
                <a:lnTo>
                  <a:pt x="376" y="728"/>
                </a:lnTo>
                <a:lnTo>
                  <a:pt x="360" y="752"/>
                </a:lnTo>
                <a:lnTo>
                  <a:pt x="348" y="764"/>
                </a:lnTo>
                <a:lnTo>
                  <a:pt x="336" y="772"/>
                </a:lnTo>
                <a:lnTo>
                  <a:pt x="324" y="776"/>
                </a:lnTo>
                <a:lnTo>
                  <a:pt x="308" y="768"/>
                </a:lnTo>
                <a:lnTo>
                  <a:pt x="300" y="756"/>
                </a:lnTo>
                <a:lnTo>
                  <a:pt x="288" y="740"/>
                </a:lnTo>
                <a:lnTo>
                  <a:pt x="280" y="720"/>
                </a:lnTo>
                <a:lnTo>
                  <a:pt x="272" y="700"/>
                </a:lnTo>
                <a:lnTo>
                  <a:pt x="264" y="676"/>
                </a:lnTo>
                <a:lnTo>
                  <a:pt x="260" y="652"/>
                </a:lnTo>
                <a:lnTo>
                  <a:pt x="256" y="628"/>
                </a:lnTo>
                <a:lnTo>
                  <a:pt x="256" y="576"/>
                </a:lnTo>
                <a:lnTo>
                  <a:pt x="260" y="564"/>
                </a:lnTo>
                <a:lnTo>
                  <a:pt x="268" y="556"/>
                </a:lnTo>
                <a:lnTo>
                  <a:pt x="272" y="552"/>
                </a:lnTo>
                <a:lnTo>
                  <a:pt x="280" y="556"/>
                </a:lnTo>
                <a:lnTo>
                  <a:pt x="292" y="556"/>
                </a:lnTo>
                <a:lnTo>
                  <a:pt x="300" y="564"/>
                </a:lnTo>
                <a:lnTo>
                  <a:pt x="312" y="572"/>
                </a:lnTo>
                <a:lnTo>
                  <a:pt x="320" y="584"/>
                </a:lnTo>
                <a:lnTo>
                  <a:pt x="332" y="596"/>
                </a:lnTo>
                <a:lnTo>
                  <a:pt x="340" y="612"/>
                </a:lnTo>
                <a:lnTo>
                  <a:pt x="348" y="628"/>
                </a:lnTo>
                <a:lnTo>
                  <a:pt x="360" y="644"/>
                </a:lnTo>
                <a:lnTo>
                  <a:pt x="368" y="664"/>
                </a:lnTo>
                <a:lnTo>
                  <a:pt x="376" y="680"/>
                </a:lnTo>
                <a:lnTo>
                  <a:pt x="384" y="696"/>
                </a:lnTo>
                <a:lnTo>
                  <a:pt x="392" y="712"/>
                </a:lnTo>
                <a:lnTo>
                  <a:pt x="400" y="724"/>
                </a:lnTo>
                <a:lnTo>
                  <a:pt x="408" y="732"/>
                </a:lnTo>
                <a:lnTo>
                  <a:pt x="412" y="740"/>
                </a:lnTo>
                <a:lnTo>
                  <a:pt x="420" y="744"/>
                </a:lnTo>
                <a:lnTo>
                  <a:pt x="424" y="744"/>
                </a:lnTo>
                <a:lnTo>
                  <a:pt x="432" y="744"/>
                </a:lnTo>
                <a:lnTo>
                  <a:pt x="436" y="732"/>
                </a:lnTo>
                <a:lnTo>
                  <a:pt x="440" y="712"/>
                </a:lnTo>
                <a:lnTo>
                  <a:pt x="444" y="688"/>
                </a:lnTo>
                <a:lnTo>
                  <a:pt x="444" y="580"/>
                </a:lnTo>
                <a:lnTo>
                  <a:pt x="440" y="532"/>
                </a:lnTo>
                <a:lnTo>
                  <a:pt x="432" y="480"/>
                </a:lnTo>
                <a:lnTo>
                  <a:pt x="428" y="420"/>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7" name="Freeform 367"/>
          <p:cNvSpPr>
            <a:spLocks/>
          </p:cNvSpPr>
          <p:nvPr/>
        </p:nvSpPr>
        <p:spPr bwMode="auto">
          <a:xfrm>
            <a:off x="7851775" y="4397871"/>
            <a:ext cx="681038" cy="1276350"/>
          </a:xfrm>
          <a:custGeom>
            <a:avLst/>
            <a:gdLst>
              <a:gd name="T0" fmla="*/ 2147483647 w 429"/>
              <a:gd name="T1" fmla="*/ 2147483647 h 804"/>
              <a:gd name="T2" fmla="*/ 2147483647 w 429"/>
              <a:gd name="T3" fmla="*/ 2147483647 h 804"/>
              <a:gd name="T4" fmla="*/ 2147483647 w 429"/>
              <a:gd name="T5" fmla="*/ 2147483647 h 804"/>
              <a:gd name="T6" fmla="*/ 2147483647 w 429"/>
              <a:gd name="T7" fmla="*/ 2147483647 h 804"/>
              <a:gd name="T8" fmla="*/ 0 w 429"/>
              <a:gd name="T9" fmla="*/ 2147483647 h 804"/>
              <a:gd name="T10" fmla="*/ 2147483647 w 429"/>
              <a:gd name="T11" fmla="*/ 0 h 804"/>
              <a:gd name="T12" fmla="*/ 2147483647 w 429"/>
              <a:gd name="T13" fmla="*/ 2147483647 h 804"/>
              <a:gd name="T14" fmla="*/ 2147483647 w 429"/>
              <a:gd name="T15" fmla="*/ 2147483647 h 804"/>
              <a:gd name="T16" fmla="*/ 2147483647 w 429"/>
              <a:gd name="T17" fmla="*/ 2147483647 h 804"/>
              <a:gd name="T18" fmla="*/ 2147483647 w 429"/>
              <a:gd name="T19" fmla="*/ 2147483647 h 804"/>
              <a:gd name="T20" fmla="*/ 2147483647 w 429"/>
              <a:gd name="T21" fmla="*/ 2147483647 h 804"/>
              <a:gd name="T22" fmla="*/ 2147483647 w 429"/>
              <a:gd name="T23" fmla="*/ 2147483647 h 804"/>
              <a:gd name="T24" fmla="*/ 2147483647 w 429"/>
              <a:gd name="T25" fmla="*/ 2147483647 h 804"/>
              <a:gd name="T26" fmla="*/ 2147483647 w 429"/>
              <a:gd name="T27" fmla="*/ 2147483647 h 804"/>
              <a:gd name="T28" fmla="*/ 2147483647 w 429"/>
              <a:gd name="T29" fmla="*/ 2147483647 h 804"/>
              <a:gd name="T30" fmla="*/ 2147483647 w 429"/>
              <a:gd name="T31" fmla="*/ 2147483647 h 804"/>
              <a:gd name="T32" fmla="*/ 2147483647 w 429"/>
              <a:gd name="T33" fmla="*/ 2147483647 h 804"/>
              <a:gd name="T34" fmla="*/ 2147483647 w 429"/>
              <a:gd name="T35" fmla="*/ 2147483647 h 804"/>
              <a:gd name="T36" fmla="*/ 2147483647 w 429"/>
              <a:gd name="T37" fmla="*/ 2147483647 h 804"/>
              <a:gd name="T38" fmla="*/ 2147483647 w 429"/>
              <a:gd name="T39" fmla="*/ 2147483647 h 804"/>
              <a:gd name="T40" fmla="*/ 2147483647 w 429"/>
              <a:gd name="T41" fmla="*/ 2147483647 h 804"/>
              <a:gd name="T42" fmla="*/ 2147483647 w 429"/>
              <a:gd name="T43" fmla="*/ 2147483647 h 804"/>
              <a:gd name="T44" fmla="*/ 2147483647 w 429"/>
              <a:gd name="T45" fmla="*/ 2147483647 h 804"/>
              <a:gd name="T46" fmla="*/ 2147483647 w 429"/>
              <a:gd name="T47" fmla="*/ 2147483647 h 804"/>
              <a:gd name="T48" fmla="*/ 2147483647 w 429"/>
              <a:gd name="T49" fmla="*/ 2147483647 h 804"/>
              <a:gd name="T50" fmla="*/ 2147483647 w 429"/>
              <a:gd name="T51" fmla="*/ 2147483647 h 804"/>
              <a:gd name="T52" fmla="*/ 2147483647 w 429"/>
              <a:gd name="T53" fmla="*/ 2147483647 h 804"/>
              <a:gd name="T54" fmla="*/ 2147483647 w 429"/>
              <a:gd name="T55" fmla="*/ 2147483647 h 804"/>
              <a:gd name="T56" fmla="*/ 2147483647 w 429"/>
              <a:gd name="T57" fmla="*/ 2147483647 h 804"/>
              <a:gd name="T58" fmla="*/ 2147483647 w 429"/>
              <a:gd name="T59" fmla="*/ 2147483647 h 804"/>
              <a:gd name="T60" fmla="*/ 2147483647 w 429"/>
              <a:gd name="T61" fmla="*/ 2147483647 h 804"/>
              <a:gd name="T62" fmla="*/ 2147483647 w 429"/>
              <a:gd name="T63" fmla="*/ 2147483647 h 804"/>
              <a:gd name="T64" fmla="*/ 2147483647 w 429"/>
              <a:gd name="T65" fmla="*/ 2147483647 h 804"/>
              <a:gd name="T66" fmla="*/ 2147483647 w 429"/>
              <a:gd name="T67" fmla="*/ 2147483647 h 804"/>
              <a:gd name="T68" fmla="*/ 2147483647 w 429"/>
              <a:gd name="T69" fmla="*/ 2147483647 h 804"/>
              <a:gd name="T70" fmla="*/ 2147483647 w 429"/>
              <a:gd name="T71" fmla="*/ 2147483647 h 804"/>
              <a:gd name="T72" fmla="*/ 2147483647 w 429"/>
              <a:gd name="T73" fmla="*/ 2147483647 h 804"/>
              <a:gd name="T74" fmla="*/ 2147483647 w 429"/>
              <a:gd name="T75" fmla="*/ 2147483647 h 804"/>
              <a:gd name="T76" fmla="*/ 2147483647 w 429"/>
              <a:gd name="T77" fmla="*/ 2147483647 h 804"/>
              <a:gd name="T78" fmla="*/ 2147483647 w 429"/>
              <a:gd name="T79" fmla="*/ 2147483647 h 804"/>
              <a:gd name="T80" fmla="*/ 2147483647 w 429"/>
              <a:gd name="T81" fmla="*/ 2147483647 h 804"/>
              <a:gd name="T82" fmla="*/ 2147483647 w 429"/>
              <a:gd name="T83" fmla="*/ 2147483647 h 804"/>
              <a:gd name="T84" fmla="*/ 2147483647 w 429"/>
              <a:gd name="T85" fmla="*/ 2147483647 h 804"/>
              <a:gd name="T86" fmla="*/ 2147483647 w 429"/>
              <a:gd name="T87" fmla="*/ 2147483647 h 804"/>
              <a:gd name="T88" fmla="*/ 2147483647 w 429"/>
              <a:gd name="T89" fmla="*/ 2147483647 h 804"/>
              <a:gd name="T90" fmla="*/ 2147483647 w 429"/>
              <a:gd name="T91" fmla="*/ 2147483647 h 804"/>
              <a:gd name="T92" fmla="*/ 2147483647 w 429"/>
              <a:gd name="T93" fmla="*/ 2147483647 h 804"/>
              <a:gd name="T94" fmla="*/ 2147483647 w 429"/>
              <a:gd name="T95" fmla="*/ 2147483647 h 804"/>
              <a:gd name="T96" fmla="*/ 2147483647 w 429"/>
              <a:gd name="T97" fmla="*/ 2147483647 h 804"/>
              <a:gd name="T98" fmla="*/ 2147483647 w 429"/>
              <a:gd name="T99" fmla="*/ 2147483647 h 804"/>
              <a:gd name="T100" fmla="*/ 2147483647 w 429"/>
              <a:gd name="T101" fmla="*/ 2147483647 h 804"/>
              <a:gd name="T102" fmla="*/ 2147483647 w 429"/>
              <a:gd name="T103" fmla="*/ 2147483647 h 804"/>
              <a:gd name="T104" fmla="*/ 2147483647 w 429"/>
              <a:gd name="T105" fmla="*/ 2147483647 h 804"/>
              <a:gd name="T106" fmla="*/ 2147483647 w 429"/>
              <a:gd name="T107" fmla="*/ 2147483647 h 804"/>
              <a:gd name="T108" fmla="*/ 2147483647 w 429"/>
              <a:gd name="T109" fmla="*/ 2147483647 h 804"/>
              <a:gd name="T110" fmla="*/ 2147483647 w 429"/>
              <a:gd name="T111" fmla="*/ 2147483647 h 804"/>
              <a:gd name="T112" fmla="*/ 2147483647 w 429"/>
              <a:gd name="T113" fmla="*/ 2147483647 h 8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804"/>
              <a:gd name="T173" fmla="*/ 429 w 429"/>
              <a:gd name="T174" fmla="*/ 804 h 8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804">
                <a:moveTo>
                  <a:pt x="120" y="444"/>
                </a:moveTo>
                <a:lnTo>
                  <a:pt x="108" y="388"/>
                </a:lnTo>
                <a:lnTo>
                  <a:pt x="96" y="324"/>
                </a:lnTo>
                <a:lnTo>
                  <a:pt x="84" y="264"/>
                </a:lnTo>
                <a:lnTo>
                  <a:pt x="68" y="204"/>
                </a:lnTo>
                <a:lnTo>
                  <a:pt x="52" y="152"/>
                </a:lnTo>
                <a:lnTo>
                  <a:pt x="36" y="104"/>
                </a:lnTo>
                <a:lnTo>
                  <a:pt x="20" y="64"/>
                </a:lnTo>
                <a:lnTo>
                  <a:pt x="8" y="32"/>
                </a:lnTo>
                <a:lnTo>
                  <a:pt x="0" y="12"/>
                </a:lnTo>
                <a:lnTo>
                  <a:pt x="0" y="0"/>
                </a:lnTo>
                <a:lnTo>
                  <a:pt x="4" y="0"/>
                </a:lnTo>
                <a:lnTo>
                  <a:pt x="12" y="12"/>
                </a:lnTo>
                <a:lnTo>
                  <a:pt x="24" y="36"/>
                </a:lnTo>
                <a:lnTo>
                  <a:pt x="44" y="68"/>
                </a:lnTo>
                <a:lnTo>
                  <a:pt x="64" y="112"/>
                </a:lnTo>
                <a:lnTo>
                  <a:pt x="84" y="160"/>
                </a:lnTo>
                <a:lnTo>
                  <a:pt x="104" y="220"/>
                </a:lnTo>
                <a:lnTo>
                  <a:pt x="124" y="280"/>
                </a:lnTo>
                <a:lnTo>
                  <a:pt x="144" y="348"/>
                </a:lnTo>
                <a:lnTo>
                  <a:pt x="160" y="412"/>
                </a:lnTo>
                <a:lnTo>
                  <a:pt x="172" y="476"/>
                </a:lnTo>
                <a:lnTo>
                  <a:pt x="184" y="532"/>
                </a:lnTo>
                <a:lnTo>
                  <a:pt x="192" y="580"/>
                </a:lnTo>
                <a:lnTo>
                  <a:pt x="200" y="620"/>
                </a:lnTo>
                <a:lnTo>
                  <a:pt x="208" y="648"/>
                </a:lnTo>
                <a:lnTo>
                  <a:pt x="212" y="668"/>
                </a:lnTo>
                <a:lnTo>
                  <a:pt x="220" y="676"/>
                </a:lnTo>
                <a:lnTo>
                  <a:pt x="224" y="676"/>
                </a:lnTo>
                <a:lnTo>
                  <a:pt x="228" y="664"/>
                </a:lnTo>
                <a:lnTo>
                  <a:pt x="232" y="644"/>
                </a:lnTo>
                <a:lnTo>
                  <a:pt x="236" y="616"/>
                </a:lnTo>
                <a:lnTo>
                  <a:pt x="240" y="584"/>
                </a:lnTo>
                <a:lnTo>
                  <a:pt x="244" y="544"/>
                </a:lnTo>
                <a:lnTo>
                  <a:pt x="244" y="464"/>
                </a:lnTo>
                <a:lnTo>
                  <a:pt x="248" y="424"/>
                </a:lnTo>
                <a:lnTo>
                  <a:pt x="248" y="388"/>
                </a:lnTo>
                <a:lnTo>
                  <a:pt x="252" y="360"/>
                </a:lnTo>
                <a:lnTo>
                  <a:pt x="256" y="340"/>
                </a:lnTo>
                <a:lnTo>
                  <a:pt x="264" y="328"/>
                </a:lnTo>
                <a:lnTo>
                  <a:pt x="276" y="320"/>
                </a:lnTo>
                <a:lnTo>
                  <a:pt x="289" y="320"/>
                </a:lnTo>
                <a:lnTo>
                  <a:pt x="301" y="328"/>
                </a:lnTo>
                <a:lnTo>
                  <a:pt x="321" y="344"/>
                </a:lnTo>
                <a:lnTo>
                  <a:pt x="337" y="360"/>
                </a:lnTo>
                <a:lnTo>
                  <a:pt x="353" y="384"/>
                </a:lnTo>
                <a:lnTo>
                  <a:pt x="369" y="412"/>
                </a:lnTo>
                <a:lnTo>
                  <a:pt x="385" y="444"/>
                </a:lnTo>
                <a:lnTo>
                  <a:pt x="393" y="484"/>
                </a:lnTo>
                <a:lnTo>
                  <a:pt x="401" y="528"/>
                </a:lnTo>
                <a:lnTo>
                  <a:pt x="401" y="616"/>
                </a:lnTo>
                <a:lnTo>
                  <a:pt x="397" y="660"/>
                </a:lnTo>
                <a:lnTo>
                  <a:pt x="385" y="700"/>
                </a:lnTo>
                <a:lnTo>
                  <a:pt x="373" y="732"/>
                </a:lnTo>
                <a:lnTo>
                  <a:pt x="361" y="764"/>
                </a:lnTo>
                <a:lnTo>
                  <a:pt x="345" y="784"/>
                </a:lnTo>
                <a:lnTo>
                  <a:pt x="333" y="796"/>
                </a:lnTo>
                <a:lnTo>
                  <a:pt x="317" y="804"/>
                </a:lnTo>
                <a:lnTo>
                  <a:pt x="305" y="804"/>
                </a:lnTo>
                <a:lnTo>
                  <a:pt x="289" y="796"/>
                </a:lnTo>
                <a:lnTo>
                  <a:pt x="276" y="784"/>
                </a:lnTo>
                <a:lnTo>
                  <a:pt x="268" y="764"/>
                </a:lnTo>
                <a:lnTo>
                  <a:pt x="256" y="744"/>
                </a:lnTo>
                <a:lnTo>
                  <a:pt x="248" y="720"/>
                </a:lnTo>
                <a:lnTo>
                  <a:pt x="244" y="696"/>
                </a:lnTo>
                <a:lnTo>
                  <a:pt x="240" y="668"/>
                </a:lnTo>
                <a:lnTo>
                  <a:pt x="236" y="644"/>
                </a:lnTo>
                <a:lnTo>
                  <a:pt x="236" y="608"/>
                </a:lnTo>
                <a:lnTo>
                  <a:pt x="240" y="592"/>
                </a:lnTo>
                <a:lnTo>
                  <a:pt x="244" y="580"/>
                </a:lnTo>
                <a:lnTo>
                  <a:pt x="252" y="572"/>
                </a:lnTo>
                <a:lnTo>
                  <a:pt x="260" y="572"/>
                </a:lnTo>
                <a:lnTo>
                  <a:pt x="268" y="572"/>
                </a:lnTo>
                <a:lnTo>
                  <a:pt x="276" y="576"/>
                </a:lnTo>
                <a:lnTo>
                  <a:pt x="289" y="580"/>
                </a:lnTo>
                <a:lnTo>
                  <a:pt x="301" y="588"/>
                </a:lnTo>
                <a:lnTo>
                  <a:pt x="313" y="600"/>
                </a:lnTo>
                <a:lnTo>
                  <a:pt x="321" y="612"/>
                </a:lnTo>
                <a:lnTo>
                  <a:pt x="333" y="628"/>
                </a:lnTo>
                <a:lnTo>
                  <a:pt x="341" y="644"/>
                </a:lnTo>
                <a:lnTo>
                  <a:pt x="349" y="664"/>
                </a:lnTo>
                <a:lnTo>
                  <a:pt x="357" y="680"/>
                </a:lnTo>
                <a:lnTo>
                  <a:pt x="365" y="696"/>
                </a:lnTo>
                <a:lnTo>
                  <a:pt x="373" y="716"/>
                </a:lnTo>
                <a:lnTo>
                  <a:pt x="377" y="732"/>
                </a:lnTo>
                <a:lnTo>
                  <a:pt x="385" y="744"/>
                </a:lnTo>
                <a:lnTo>
                  <a:pt x="389" y="756"/>
                </a:lnTo>
                <a:lnTo>
                  <a:pt x="397" y="764"/>
                </a:lnTo>
                <a:lnTo>
                  <a:pt x="401" y="772"/>
                </a:lnTo>
                <a:lnTo>
                  <a:pt x="409" y="772"/>
                </a:lnTo>
                <a:lnTo>
                  <a:pt x="413" y="768"/>
                </a:lnTo>
                <a:lnTo>
                  <a:pt x="417" y="764"/>
                </a:lnTo>
                <a:lnTo>
                  <a:pt x="421" y="748"/>
                </a:lnTo>
                <a:lnTo>
                  <a:pt x="425" y="724"/>
                </a:lnTo>
                <a:lnTo>
                  <a:pt x="425" y="696"/>
                </a:lnTo>
                <a:lnTo>
                  <a:pt x="429" y="660"/>
                </a:lnTo>
                <a:lnTo>
                  <a:pt x="425" y="620"/>
                </a:lnTo>
                <a:lnTo>
                  <a:pt x="425" y="572"/>
                </a:lnTo>
                <a:lnTo>
                  <a:pt x="421" y="520"/>
                </a:lnTo>
                <a:lnTo>
                  <a:pt x="417" y="464"/>
                </a:lnTo>
                <a:lnTo>
                  <a:pt x="409" y="404"/>
                </a:lnTo>
                <a:lnTo>
                  <a:pt x="397" y="344"/>
                </a:lnTo>
                <a:lnTo>
                  <a:pt x="385" y="280"/>
                </a:lnTo>
                <a:lnTo>
                  <a:pt x="369" y="224"/>
                </a:lnTo>
                <a:lnTo>
                  <a:pt x="353" y="168"/>
                </a:lnTo>
                <a:lnTo>
                  <a:pt x="337" y="116"/>
                </a:lnTo>
                <a:lnTo>
                  <a:pt x="321" y="76"/>
                </a:lnTo>
                <a:lnTo>
                  <a:pt x="309" y="40"/>
                </a:lnTo>
                <a:lnTo>
                  <a:pt x="301" y="20"/>
                </a:lnTo>
                <a:lnTo>
                  <a:pt x="297" y="8"/>
                </a:lnTo>
                <a:lnTo>
                  <a:pt x="297" y="4"/>
                </a:lnTo>
                <a:lnTo>
                  <a:pt x="305" y="16"/>
                </a:lnTo>
                <a:lnTo>
                  <a:pt x="317" y="36"/>
                </a:lnTo>
                <a:lnTo>
                  <a:pt x="333" y="68"/>
                </a:lnTo>
                <a:lnTo>
                  <a:pt x="353" y="108"/>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8" name="Oval 368"/>
          <p:cNvSpPr>
            <a:spLocks noChangeArrowheads="1"/>
          </p:cNvSpPr>
          <p:nvPr/>
        </p:nvSpPr>
        <p:spPr bwMode="auto">
          <a:xfrm>
            <a:off x="7985125" y="4715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29" name="Oval 369"/>
          <p:cNvSpPr>
            <a:spLocks noChangeArrowheads="1"/>
          </p:cNvSpPr>
          <p:nvPr/>
        </p:nvSpPr>
        <p:spPr bwMode="auto">
          <a:xfrm>
            <a:off x="8016875" y="48106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0" name="Oval 370"/>
          <p:cNvSpPr>
            <a:spLocks noChangeArrowheads="1"/>
          </p:cNvSpPr>
          <p:nvPr/>
        </p:nvSpPr>
        <p:spPr bwMode="auto">
          <a:xfrm>
            <a:off x="8048625" y="4918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1" name="Oval 371"/>
          <p:cNvSpPr>
            <a:spLocks noChangeArrowheads="1"/>
          </p:cNvSpPr>
          <p:nvPr/>
        </p:nvSpPr>
        <p:spPr bwMode="auto">
          <a:xfrm>
            <a:off x="8074025" y="50201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2" name="Oval 372"/>
          <p:cNvSpPr>
            <a:spLocks noChangeArrowheads="1"/>
          </p:cNvSpPr>
          <p:nvPr/>
        </p:nvSpPr>
        <p:spPr bwMode="auto">
          <a:xfrm>
            <a:off x="8093075" y="51217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3" name="Oval 373"/>
          <p:cNvSpPr>
            <a:spLocks noChangeArrowheads="1"/>
          </p:cNvSpPr>
          <p:nvPr/>
        </p:nvSpPr>
        <p:spPr bwMode="auto">
          <a:xfrm>
            <a:off x="8112125" y="52106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4" name="Oval 374"/>
          <p:cNvSpPr>
            <a:spLocks noChangeArrowheads="1"/>
          </p:cNvSpPr>
          <p:nvPr/>
        </p:nvSpPr>
        <p:spPr bwMode="auto">
          <a:xfrm>
            <a:off x="8124825" y="52868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5" name="Oval 375"/>
          <p:cNvSpPr>
            <a:spLocks noChangeArrowheads="1"/>
          </p:cNvSpPr>
          <p:nvPr/>
        </p:nvSpPr>
        <p:spPr bwMode="auto">
          <a:xfrm>
            <a:off x="8137525" y="5350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6" name="Oval 376"/>
          <p:cNvSpPr>
            <a:spLocks noChangeArrowheads="1"/>
          </p:cNvSpPr>
          <p:nvPr/>
        </p:nvSpPr>
        <p:spPr bwMode="auto">
          <a:xfrm>
            <a:off x="8150225" y="5394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7" name="Oval 377"/>
          <p:cNvSpPr>
            <a:spLocks noChangeArrowheads="1"/>
          </p:cNvSpPr>
          <p:nvPr/>
        </p:nvSpPr>
        <p:spPr bwMode="auto">
          <a:xfrm>
            <a:off x="8156575" y="5426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8" name="Oval 378"/>
          <p:cNvSpPr>
            <a:spLocks noChangeArrowheads="1"/>
          </p:cNvSpPr>
          <p:nvPr/>
        </p:nvSpPr>
        <p:spPr bwMode="auto">
          <a:xfrm>
            <a:off x="8169275" y="5439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9" name="Rectangle 379"/>
          <p:cNvSpPr>
            <a:spLocks noChangeArrowheads="1"/>
          </p:cNvSpPr>
          <p:nvPr/>
        </p:nvSpPr>
        <p:spPr bwMode="auto">
          <a:xfrm>
            <a:off x="7743825" y="3929559"/>
            <a:ext cx="915988" cy="258762"/>
          </a:xfrm>
          <a:prstGeom prst="rect">
            <a:avLst/>
          </a:prstGeom>
          <a:noFill/>
          <a:ln w="9525">
            <a:noFill/>
            <a:miter lim="800000"/>
            <a:headEnd/>
            <a:tailEnd/>
          </a:ln>
        </p:spPr>
        <p:txBody>
          <a:bodyPr wrap="none" lIns="0" tIns="0" rIns="0" bIns="0">
            <a:spAutoFit/>
          </a:bodyPr>
          <a:lstStyle/>
          <a:p>
            <a:r>
              <a:rPr lang="en-GB" sz="1700">
                <a:solidFill>
                  <a:srgbClr val="990033"/>
                </a:solidFill>
              </a:rPr>
              <a:t>observation</a:t>
            </a:r>
            <a:endParaRPr lang="en-GB" sz="2800">
              <a:solidFill>
                <a:srgbClr val="990033"/>
              </a:solidFill>
            </a:endParaRPr>
          </a:p>
        </p:txBody>
      </p:sp>
      <p:sp>
        <p:nvSpPr>
          <p:cNvPr id="20640" name="Rectangle 380"/>
          <p:cNvSpPr>
            <a:spLocks noChangeArrowheads="1"/>
          </p:cNvSpPr>
          <p:nvPr/>
        </p:nvSpPr>
        <p:spPr bwMode="auto">
          <a:xfrm>
            <a:off x="788352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cxnSp>
        <p:nvCxnSpPr>
          <p:cNvPr id="20641" name="AutoShape 197"/>
          <p:cNvCxnSpPr>
            <a:cxnSpLocks noChangeShapeType="1"/>
            <a:stCxn id="210" idx="0"/>
            <a:endCxn id="20644" idx="1"/>
          </p:cNvCxnSpPr>
          <p:nvPr/>
        </p:nvCxnSpPr>
        <p:spPr bwMode="auto">
          <a:xfrm rot="5400000" flipH="1" flipV="1">
            <a:off x="3700178" y="-38220"/>
            <a:ext cx="1245041" cy="2226022"/>
          </a:xfrm>
          <a:prstGeom prst="curvedConnector2">
            <a:avLst/>
          </a:prstGeom>
          <a:noFill/>
          <a:ln w="12700">
            <a:solidFill>
              <a:schemeClr val="tx2"/>
            </a:solidFill>
            <a:prstDash val="sysDot"/>
            <a:round/>
            <a:headEnd type="triangle" w="med" len="med"/>
            <a:tailEnd/>
          </a:ln>
        </p:spPr>
      </p:cxnSp>
      <p:grpSp>
        <p:nvGrpSpPr>
          <p:cNvPr id="4" name="Group 497"/>
          <p:cNvGrpSpPr>
            <a:grpSpLocks/>
          </p:cNvGrpSpPr>
          <p:nvPr/>
        </p:nvGrpSpPr>
        <p:grpSpPr bwMode="auto">
          <a:xfrm>
            <a:off x="6465168" y="1913335"/>
            <a:ext cx="1224136" cy="1152128"/>
            <a:chOff x="3044" y="584"/>
            <a:chExt cx="1021" cy="840"/>
          </a:xfrm>
        </p:grpSpPr>
        <p:sp>
          <p:nvSpPr>
            <p:cNvPr id="20652" name="Freeform 42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3" name="Freeform 42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4" name="Freeform 430"/>
            <p:cNvSpPr>
              <a:spLocks/>
            </p:cNvSpPr>
            <p:nvPr/>
          </p:nvSpPr>
          <p:spPr bwMode="auto">
            <a:xfrm>
              <a:off x="3044" y="584"/>
              <a:ext cx="508" cy="784"/>
            </a:xfrm>
            <a:custGeom>
              <a:avLst/>
              <a:gdLst>
                <a:gd name="T0" fmla="*/ 8 w 508"/>
                <a:gd name="T1" fmla="*/ 476 h 784"/>
                <a:gd name="T2" fmla="*/ 20 w 508"/>
                <a:gd name="T3" fmla="*/ 372 h 784"/>
                <a:gd name="T4" fmla="*/ 32 w 508"/>
                <a:gd name="T5" fmla="*/ 304 h 784"/>
                <a:gd name="T6" fmla="*/ 44 w 508"/>
                <a:gd name="T7" fmla="*/ 244 h 784"/>
                <a:gd name="T8" fmla="*/ 56 w 508"/>
                <a:gd name="T9" fmla="*/ 188 h 784"/>
                <a:gd name="T10" fmla="*/ 68 w 508"/>
                <a:gd name="T11" fmla="*/ 136 h 784"/>
                <a:gd name="T12" fmla="*/ 80 w 508"/>
                <a:gd name="T13" fmla="*/ 104 h 784"/>
                <a:gd name="T14" fmla="*/ 92 w 508"/>
                <a:gd name="T15" fmla="*/ 116 h 784"/>
                <a:gd name="T16" fmla="*/ 104 w 508"/>
                <a:gd name="T17" fmla="*/ 156 h 784"/>
                <a:gd name="T18" fmla="*/ 116 w 508"/>
                <a:gd name="T19" fmla="*/ 180 h 784"/>
                <a:gd name="T20" fmla="*/ 128 w 508"/>
                <a:gd name="T21" fmla="*/ 212 h 784"/>
                <a:gd name="T22" fmla="*/ 140 w 508"/>
                <a:gd name="T23" fmla="*/ 280 h 784"/>
                <a:gd name="T24" fmla="*/ 152 w 508"/>
                <a:gd name="T25" fmla="*/ 380 h 784"/>
                <a:gd name="T26" fmla="*/ 164 w 508"/>
                <a:gd name="T27" fmla="*/ 496 h 784"/>
                <a:gd name="T28" fmla="*/ 176 w 508"/>
                <a:gd name="T29" fmla="*/ 616 h 784"/>
                <a:gd name="T30" fmla="*/ 188 w 508"/>
                <a:gd name="T31" fmla="*/ 708 h 784"/>
                <a:gd name="T32" fmla="*/ 200 w 508"/>
                <a:gd name="T33" fmla="*/ 768 h 784"/>
                <a:gd name="T34" fmla="*/ 212 w 508"/>
                <a:gd name="T35" fmla="*/ 784 h 784"/>
                <a:gd name="T36" fmla="*/ 224 w 508"/>
                <a:gd name="T37" fmla="*/ 756 h 784"/>
                <a:gd name="T38" fmla="*/ 236 w 508"/>
                <a:gd name="T39" fmla="*/ 728 h 784"/>
                <a:gd name="T40" fmla="*/ 248 w 508"/>
                <a:gd name="T41" fmla="*/ 720 h 784"/>
                <a:gd name="T42" fmla="*/ 260 w 508"/>
                <a:gd name="T43" fmla="*/ 716 h 784"/>
                <a:gd name="T44" fmla="*/ 272 w 508"/>
                <a:gd name="T45" fmla="*/ 696 h 784"/>
                <a:gd name="T46" fmla="*/ 284 w 508"/>
                <a:gd name="T47" fmla="*/ 660 h 784"/>
                <a:gd name="T48" fmla="*/ 296 w 508"/>
                <a:gd name="T49" fmla="*/ 640 h 784"/>
                <a:gd name="T50" fmla="*/ 308 w 508"/>
                <a:gd name="T51" fmla="*/ 652 h 784"/>
                <a:gd name="T52" fmla="*/ 320 w 508"/>
                <a:gd name="T53" fmla="*/ 668 h 784"/>
                <a:gd name="T54" fmla="*/ 332 w 508"/>
                <a:gd name="T55" fmla="*/ 668 h 784"/>
                <a:gd name="T56" fmla="*/ 344 w 508"/>
                <a:gd name="T57" fmla="*/ 636 h 784"/>
                <a:gd name="T58" fmla="*/ 356 w 508"/>
                <a:gd name="T59" fmla="*/ 592 h 784"/>
                <a:gd name="T60" fmla="*/ 368 w 508"/>
                <a:gd name="T61" fmla="*/ 556 h 784"/>
                <a:gd name="T62" fmla="*/ 380 w 508"/>
                <a:gd name="T63" fmla="*/ 532 h 784"/>
                <a:gd name="T64" fmla="*/ 392 w 508"/>
                <a:gd name="T65" fmla="*/ 500 h 784"/>
                <a:gd name="T66" fmla="*/ 404 w 508"/>
                <a:gd name="T67" fmla="*/ 432 h 784"/>
                <a:gd name="T68" fmla="*/ 416 w 508"/>
                <a:gd name="T69" fmla="*/ 344 h 784"/>
                <a:gd name="T70" fmla="*/ 428 w 508"/>
                <a:gd name="T71" fmla="*/ 256 h 784"/>
                <a:gd name="T72" fmla="*/ 440 w 508"/>
                <a:gd name="T73" fmla="*/ 184 h 784"/>
                <a:gd name="T74" fmla="*/ 452 w 508"/>
                <a:gd name="T75" fmla="*/ 116 h 784"/>
                <a:gd name="T76" fmla="*/ 464 w 508"/>
                <a:gd name="T77" fmla="*/ 56 h 784"/>
                <a:gd name="T78" fmla="*/ 476 w 508"/>
                <a:gd name="T79" fmla="*/ 8 h 784"/>
                <a:gd name="T80" fmla="*/ 488 w 508"/>
                <a:gd name="T81" fmla="*/ 8 h 784"/>
                <a:gd name="T82" fmla="*/ 500 w 508"/>
                <a:gd name="T83" fmla="*/ 64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616"/>
                  </a:moveTo>
                  <a:lnTo>
                    <a:pt x="4" y="528"/>
                  </a:lnTo>
                  <a:lnTo>
                    <a:pt x="8" y="476"/>
                  </a:lnTo>
                  <a:lnTo>
                    <a:pt x="12" y="432"/>
                  </a:lnTo>
                  <a:lnTo>
                    <a:pt x="16" y="400"/>
                  </a:lnTo>
                  <a:lnTo>
                    <a:pt x="20" y="372"/>
                  </a:lnTo>
                  <a:lnTo>
                    <a:pt x="24" y="348"/>
                  </a:lnTo>
                  <a:lnTo>
                    <a:pt x="28" y="324"/>
                  </a:lnTo>
                  <a:lnTo>
                    <a:pt x="32" y="304"/>
                  </a:lnTo>
                  <a:lnTo>
                    <a:pt x="36" y="284"/>
                  </a:lnTo>
                  <a:lnTo>
                    <a:pt x="40" y="264"/>
                  </a:lnTo>
                  <a:lnTo>
                    <a:pt x="44" y="244"/>
                  </a:lnTo>
                  <a:lnTo>
                    <a:pt x="48" y="224"/>
                  </a:lnTo>
                  <a:lnTo>
                    <a:pt x="52" y="204"/>
                  </a:lnTo>
                  <a:lnTo>
                    <a:pt x="56" y="188"/>
                  </a:lnTo>
                  <a:lnTo>
                    <a:pt x="60" y="172"/>
                  </a:lnTo>
                  <a:lnTo>
                    <a:pt x="64" y="152"/>
                  </a:lnTo>
                  <a:lnTo>
                    <a:pt x="68" y="136"/>
                  </a:lnTo>
                  <a:lnTo>
                    <a:pt x="72" y="120"/>
                  </a:lnTo>
                  <a:lnTo>
                    <a:pt x="76" y="112"/>
                  </a:lnTo>
                  <a:lnTo>
                    <a:pt x="80" y="104"/>
                  </a:lnTo>
                  <a:lnTo>
                    <a:pt x="84" y="100"/>
                  </a:lnTo>
                  <a:lnTo>
                    <a:pt x="88" y="104"/>
                  </a:lnTo>
                  <a:lnTo>
                    <a:pt x="92" y="116"/>
                  </a:lnTo>
                  <a:lnTo>
                    <a:pt x="96" y="132"/>
                  </a:lnTo>
                  <a:lnTo>
                    <a:pt x="100" y="144"/>
                  </a:lnTo>
                  <a:lnTo>
                    <a:pt x="104" y="156"/>
                  </a:lnTo>
                  <a:lnTo>
                    <a:pt x="108" y="164"/>
                  </a:lnTo>
                  <a:lnTo>
                    <a:pt x="112" y="172"/>
                  </a:lnTo>
                  <a:lnTo>
                    <a:pt x="116" y="180"/>
                  </a:lnTo>
                  <a:lnTo>
                    <a:pt x="120" y="188"/>
                  </a:lnTo>
                  <a:lnTo>
                    <a:pt x="124" y="200"/>
                  </a:lnTo>
                  <a:lnTo>
                    <a:pt x="128" y="212"/>
                  </a:lnTo>
                  <a:lnTo>
                    <a:pt x="132" y="232"/>
                  </a:lnTo>
                  <a:lnTo>
                    <a:pt x="136" y="252"/>
                  </a:lnTo>
                  <a:lnTo>
                    <a:pt x="140" y="280"/>
                  </a:lnTo>
                  <a:lnTo>
                    <a:pt x="144" y="308"/>
                  </a:lnTo>
                  <a:lnTo>
                    <a:pt x="148" y="344"/>
                  </a:lnTo>
                  <a:lnTo>
                    <a:pt x="152" y="380"/>
                  </a:lnTo>
                  <a:lnTo>
                    <a:pt x="156" y="416"/>
                  </a:lnTo>
                  <a:lnTo>
                    <a:pt x="160" y="456"/>
                  </a:lnTo>
                  <a:lnTo>
                    <a:pt x="164" y="496"/>
                  </a:lnTo>
                  <a:lnTo>
                    <a:pt x="168" y="536"/>
                  </a:lnTo>
                  <a:lnTo>
                    <a:pt x="172" y="576"/>
                  </a:lnTo>
                  <a:lnTo>
                    <a:pt x="176" y="616"/>
                  </a:lnTo>
                  <a:lnTo>
                    <a:pt x="180" y="648"/>
                  </a:lnTo>
                  <a:lnTo>
                    <a:pt x="184" y="680"/>
                  </a:lnTo>
                  <a:lnTo>
                    <a:pt x="188" y="708"/>
                  </a:lnTo>
                  <a:lnTo>
                    <a:pt x="192" y="732"/>
                  </a:lnTo>
                  <a:lnTo>
                    <a:pt x="196" y="752"/>
                  </a:lnTo>
                  <a:lnTo>
                    <a:pt x="200" y="768"/>
                  </a:lnTo>
                  <a:lnTo>
                    <a:pt x="204" y="780"/>
                  </a:lnTo>
                  <a:lnTo>
                    <a:pt x="208" y="784"/>
                  </a:lnTo>
                  <a:lnTo>
                    <a:pt x="212" y="784"/>
                  </a:lnTo>
                  <a:lnTo>
                    <a:pt x="216" y="776"/>
                  </a:lnTo>
                  <a:lnTo>
                    <a:pt x="220" y="768"/>
                  </a:lnTo>
                  <a:lnTo>
                    <a:pt x="224" y="756"/>
                  </a:lnTo>
                  <a:lnTo>
                    <a:pt x="228" y="744"/>
                  </a:lnTo>
                  <a:lnTo>
                    <a:pt x="232" y="732"/>
                  </a:lnTo>
                  <a:lnTo>
                    <a:pt x="236" y="728"/>
                  </a:lnTo>
                  <a:lnTo>
                    <a:pt x="240" y="724"/>
                  </a:lnTo>
                  <a:lnTo>
                    <a:pt x="244" y="720"/>
                  </a:lnTo>
                  <a:lnTo>
                    <a:pt x="248" y="720"/>
                  </a:lnTo>
                  <a:lnTo>
                    <a:pt x="252" y="720"/>
                  </a:lnTo>
                  <a:lnTo>
                    <a:pt x="256" y="720"/>
                  </a:lnTo>
                  <a:lnTo>
                    <a:pt x="260" y="716"/>
                  </a:lnTo>
                  <a:lnTo>
                    <a:pt x="264" y="712"/>
                  </a:lnTo>
                  <a:lnTo>
                    <a:pt x="268" y="704"/>
                  </a:lnTo>
                  <a:lnTo>
                    <a:pt x="272" y="696"/>
                  </a:lnTo>
                  <a:lnTo>
                    <a:pt x="276" y="684"/>
                  </a:lnTo>
                  <a:lnTo>
                    <a:pt x="280" y="672"/>
                  </a:lnTo>
                  <a:lnTo>
                    <a:pt x="284" y="660"/>
                  </a:lnTo>
                  <a:lnTo>
                    <a:pt x="288" y="648"/>
                  </a:lnTo>
                  <a:lnTo>
                    <a:pt x="292" y="640"/>
                  </a:lnTo>
                  <a:lnTo>
                    <a:pt x="296" y="640"/>
                  </a:lnTo>
                  <a:lnTo>
                    <a:pt x="300" y="640"/>
                  </a:lnTo>
                  <a:lnTo>
                    <a:pt x="304" y="644"/>
                  </a:lnTo>
                  <a:lnTo>
                    <a:pt x="308" y="652"/>
                  </a:lnTo>
                  <a:lnTo>
                    <a:pt x="312" y="656"/>
                  </a:lnTo>
                  <a:lnTo>
                    <a:pt x="316" y="664"/>
                  </a:lnTo>
                  <a:lnTo>
                    <a:pt x="320" y="668"/>
                  </a:lnTo>
                  <a:lnTo>
                    <a:pt x="324" y="672"/>
                  </a:lnTo>
                  <a:lnTo>
                    <a:pt x="328" y="672"/>
                  </a:lnTo>
                  <a:lnTo>
                    <a:pt x="332" y="668"/>
                  </a:lnTo>
                  <a:lnTo>
                    <a:pt x="336" y="660"/>
                  </a:lnTo>
                  <a:lnTo>
                    <a:pt x="340" y="648"/>
                  </a:lnTo>
                  <a:lnTo>
                    <a:pt x="344" y="636"/>
                  </a:lnTo>
                  <a:lnTo>
                    <a:pt x="348" y="620"/>
                  </a:lnTo>
                  <a:lnTo>
                    <a:pt x="352" y="604"/>
                  </a:lnTo>
                  <a:lnTo>
                    <a:pt x="356" y="592"/>
                  </a:lnTo>
                  <a:lnTo>
                    <a:pt x="360" y="576"/>
                  </a:lnTo>
                  <a:lnTo>
                    <a:pt x="364" y="568"/>
                  </a:lnTo>
                  <a:lnTo>
                    <a:pt x="368" y="556"/>
                  </a:lnTo>
                  <a:lnTo>
                    <a:pt x="372" y="548"/>
                  </a:lnTo>
                  <a:lnTo>
                    <a:pt x="376" y="540"/>
                  </a:lnTo>
                  <a:lnTo>
                    <a:pt x="380" y="532"/>
                  </a:lnTo>
                  <a:lnTo>
                    <a:pt x="384" y="524"/>
                  </a:lnTo>
                  <a:lnTo>
                    <a:pt x="388" y="512"/>
                  </a:lnTo>
                  <a:lnTo>
                    <a:pt x="392" y="500"/>
                  </a:lnTo>
                  <a:lnTo>
                    <a:pt x="396" y="480"/>
                  </a:lnTo>
                  <a:lnTo>
                    <a:pt x="400" y="460"/>
                  </a:lnTo>
                  <a:lnTo>
                    <a:pt x="404" y="432"/>
                  </a:lnTo>
                  <a:lnTo>
                    <a:pt x="408" y="404"/>
                  </a:lnTo>
                  <a:lnTo>
                    <a:pt x="412" y="376"/>
                  </a:lnTo>
                  <a:lnTo>
                    <a:pt x="416" y="344"/>
                  </a:lnTo>
                  <a:lnTo>
                    <a:pt x="420" y="316"/>
                  </a:lnTo>
                  <a:lnTo>
                    <a:pt x="424" y="284"/>
                  </a:lnTo>
                  <a:lnTo>
                    <a:pt x="428" y="256"/>
                  </a:lnTo>
                  <a:lnTo>
                    <a:pt x="432" y="232"/>
                  </a:lnTo>
                  <a:lnTo>
                    <a:pt x="436" y="204"/>
                  </a:lnTo>
                  <a:lnTo>
                    <a:pt x="440" y="184"/>
                  </a:lnTo>
                  <a:lnTo>
                    <a:pt x="444" y="160"/>
                  </a:lnTo>
                  <a:lnTo>
                    <a:pt x="448" y="140"/>
                  </a:lnTo>
                  <a:lnTo>
                    <a:pt x="452" y="116"/>
                  </a:lnTo>
                  <a:lnTo>
                    <a:pt x="456" y="96"/>
                  </a:lnTo>
                  <a:lnTo>
                    <a:pt x="460" y="76"/>
                  </a:lnTo>
                  <a:lnTo>
                    <a:pt x="464" y="56"/>
                  </a:lnTo>
                  <a:lnTo>
                    <a:pt x="468" y="36"/>
                  </a:lnTo>
                  <a:lnTo>
                    <a:pt x="472" y="20"/>
                  </a:lnTo>
                  <a:lnTo>
                    <a:pt x="476" y="8"/>
                  </a:lnTo>
                  <a:lnTo>
                    <a:pt x="480" y="0"/>
                  </a:lnTo>
                  <a:lnTo>
                    <a:pt x="484" y="0"/>
                  </a:lnTo>
                  <a:lnTo>
                    <a:pt x="488" y="8"/>
                  </a:lnTo>
                  <a:lnTo>
                    <a:pt x="492" y="20"/>
                  </a:lnTo>
                  <a:lnTo>
                    <a:pt x="496" y="40"/>
                  </a:lnTo>
                  <a:lnTo>
                    <a:pt x="500" y="64"/>
                  </a:lnTo>
                  <a:lnTo>
                    <a:pt x="504" y="92"/>
                  </a:lnTo>
                  <a:lnTo>
                    <a:pt x="508" y="116"/>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5" name="Freeform 43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6" name="Freeform 433"/>
            <p:cNvSpPr>
              <a:spLocks/>
            </p:cNvSpPr>
            <p:nvPr/>
          </p:nvSpPr>
          <p:spPr bwMode="auto">
            <a:xfrm>
              <a:off x="3044" y="676"/>
              <a:ext cx="508" cy="660"/>
            </a:xfrm>
            <a:custGeom>
              <a:avLst/>
              <a:gdLst>
                <a:gd name="T0" fmla="*/ 8 w 508"/>
                <a:gd name="T1" fmla="*/ 416 h 660"/>
                <a:gd name="T2" fmla="*/ 20 w 508"/>
                <a:gd name="T3" fmla="*/ 376 h 660"/>
                <a:gd name="T4" fmla="*/ 32 w 508"/>
                <a:gd name="T5" fmla="*/ 368 h 660"/>
                <a:gd name="T6" fmla="*/ 44 w 508"/>
                <a:gd name="T7" fmla="*/ 364 h 660"/>
                <a:gd name="T8" fmla="*/ 56 w 508"/>
                <a:gd name="T9" fmla="*/ 344 h 660"/>
                <a:gd name="T10" fmla="*/ 68 w 508"/>
                <a:gd name="T11" fmla="*/ 304 h 660"/>
                <a:gd name="T12" fmla="*/ 80 w 508"/>
                <a:gd name="T13" fmla="*/ 236 h 660"/>
                <a:gd name="T14" fmla="*/ 92 w 508"/>
                <a:gd name="T15" fmla="*/ 160 h 660"/>
                <a:gd name="T16" fmla="*/ 104 w 508"/>
                <a:gd name="T17" fmla="*/ 104 h 660"/>
                <a:gd name="T18" fmla="*/ 116 w 508"/>
                <a:gd name="T19" fmla="*/ 88 h 660"/>
                <a:gd name="T20" fmla="*/ 128 w 508"/>
                <a:gd name="T21" fmla="*/ 72 h 660"/>
                <a:gd name="T22" fmla="*/ 140 w 508"/>
                <a:gd name="T23" fmla="*/ 40 h 660"/>
                <a:gd name="T24" fmla="*/ 152 w 508"/>
                <a:gd name="T25" fmla="*/ 4 h 660"/>
                <a:gd name="T26" fmla="*/ 164 w 508"/>
                <a:gd name="T27" fmla="*/ 8 h 660"/>
                <a:gd name="T28" fmla="*/ 176 w 508"/>
                <a:gd name="T29" fmla="*/ 48 h 660"/>
                <a:gd name="T30" fmla="*/ 188 w 508"/>
                <a:gd name="T31" fmla="*/ 76 h 660"/>
                <a:gd name="T32" fmla="*/ 200 w 508"/>
                <a:gd name="T33" fmla="*/ 124 h 660"/>
                <a:gd name="T34" fmla="*/ 212 w 508"/>
                <a:gd name="T35" fmla="*/ 212 h 660"/>
                <a:gd name="T36" fmla="*/ 224 w 508"/>
                <a:gd name="T37" fmla="*/ 320 h 660"/>
                <a:gd name="T38" fmla="*/ 236 w 508"/>
                <a:gd name="T39" fmla="*/ 440 h 660"/>
                <a:gd name="T40" fmla="*/ 248 w 508"/>
                <a:gd name="T41" fmla="*/ 556 h 660"/>
                <a:gd name="T42" fmla="*/ 260 w 508"/>
                <a:gd name="T43" fmla="*/ 640 h 660"/>
                <a:gd name="T44" fmla="*/ 272 w 508"/>
                <a:gd name="T45" fmla="*/ 660 h 660"/>
                <a:gd name="T46" fmla="*/ 284 w 508"/>
                <a:gd name="T47" fmla="*/ 636 h 660"/>
                <a:gd name="T48" fmla="*/ 296 w 508"/>
                <a:gd name="T49" fmla="*/ 608 h 660"/>
                <a:gd name="T50" fmla="*/ 308 w 508"/>
                <a:gd name="T51" fmla="*/ 608 h 660"/>
                <a:gd name="T52" fmla="*/ 320 w 508"/>
                <a:gd name="T53" fmla="*/ 616 h 660"/>
                <a:gd name="T54" fmla="*/ 332 w 508"/>
                <a:gd name="T55" fmla="*/ 612 h 660"/>
                <a:gd name="T56" fmla="*/ 344 w 508"/>
                <a:gd name="T57" fmla="*/ 580 h 660"/>
                <a:gd name="T58" fmla="*/ 356 w 508"/>
                <a:gd name="T59" fmla="*/ 548 h 660"/>
                <a:gd name="T60" fmla="*/ 368 w 508"/>
                <a:gd name="T61" fmla="*/ 548 h 660"/>
                <a:gd name="T62" fmla="*/ 380 w 508"/>
                <a:gd name="T63" fmla="*/ 568 h 660"/>
                <a:gd name="T64" fmla="*/ 392 w 508"/>
                <a:gd name="T65" fmla="*/ 576 h 660"/>
                <a:gd name="T66" fmla="*/ 404 w 508"/>
                <a:gd name="T67" fmla="*/ 556 h 660"/>
                <a:gd name="T68" fmla="*/ 416 w 508"/>
                <a:gd name="T69" fmla="*/ 512 h 660"/>
                <a:gd name="T70" fmla="*/ 428 w 508"/>
                <a:gd name="T71" fmla="*/ 472 h 660"/>
                <a:gd name="T72" fmla="*/ 440 w 508"/>
                <a:gd name="T73" fmla="*/ 448 h 660"/>
                <a:gd name="T74" fmla="*/ 452 w 508"/>
                <a:gd name="T75" fmla="*/ 420 h 660"/>
                <a:gd name="T76" fmla="*/ 464 w 508"/>
                <a:gd name="T77" fmla="*/ 368 h 660"/>
                <a:gd name="T78" fmla="*/ 476 w 508"/>
                <a:gd name="T79" fmla="*/ 288 h 660"/>
                <a:gd name="T80" fmla="*/ 488 w 508"/>
                <a:gd name="T81" fmla="*/ 196 h 660"/>
                <a:gd name="T82" fmla="*/ 500 w 508"/>
                <a:gd name="T83" fmla="*/ 116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24"/>
                  </a:moveTo>
                  <a:lnTo>
                    <a:pt x="4" y="452"/>
                  </a:lnTo>
                  <a:lnTo>
                    <a:pt x="8" y="416"/>
                  </a:lnTo>
                  <a:lnTo>
                    <a:pt x="12" y="396"/>
                  </a:lnTo>
                  <a:lnTo>
                    <a:pt x="16" y="384"/>
                  </a:lnTo>
                  <a:lnTo>
                    <a:pt x="20" y="376"/>
                  </a:lnTo>
                  <a:lnTo>
                    <a:pt x="24" y="372"/>
                  </a:lnTo>
                  <a:lnTo>
                    <a:pt x="28" y="368"/>
                  </a:lnTo>
                  <a:lnTo>
                    <a:pt x="32" y="368"/>
                  </a:lnTo>
                  <a:lnTo>
                    <a:pt x="36" y="368"/>
                  </a:lnTo>
                  <a:lnTo>
                    <a:pt x="40" y="364"/>
                  </a:lnTo>
                  <a:lnTo>
                    <a:pt x="44" y="364"/>
                  </a:lnTo>
                  <a:lnTo>
                    <a:pt x="48" y="360"/>
                  </a:lnTo>
                  <a:lnTo>
                    <a:pt x="52" y="352"/>
                  </a:lnTo>
                  <a:lnTo>
                    <a:pt x="56" y="344"/>
                  </a:lnTo>
                  <a:lnTo>
                    <a:pt x="60" y="336"/>
                  </a:lnTo>
                  <a:lnTo>
                    <a:pt x="64" y="320"/>
                  </a:lnTo>
                  <a:lnTo>
                    <a:pt x="68" y="304"/>
                  </a:lnTo>
                  <a:lnTo>
                    <a:pt x="72" y="284"/>
                  </a:lnTo>
                  <a:lnTo>
                    <a:pt x="76" y="260"/>
                  </a:lnTo>
                  <a:lnTo>
                    <a:pt x="80" y="236"/>
                  </a:lnTo>
                  <a:lnTo>
                    <a:pt x="84" y="208"/>
                  </a:lnTo>
                  <a:lnTo>
                    <a:pt x="88" y="184"/>
                  </a:lnTo>
                  <a:lnTo>
                    <a:pt x="92" y="160"/>
                  </a:lnTo>
                  <a:lnTo>
                    <a:pt x="96" y="136"/>
                  </a:lnTo>
                  <a:lnTo>
                    <a:pt x="100" y="116"/>
                  </a:lnTo>
                  <a:lnTo>
                    <a:pt x="104" y="104"/>
                  </a:lnTo>
                  <a:lnTo>
                    <a:pt x="108" y="96"/>
                  </a:lnTo>
                  <a:lnTo>
                    <a:pt x="112" y="92"/>
                  </a:lnTo>
                  <a:lnTo>
                    <a:pt x="116" y="88"/>
                  </a:lnTo>
                  <a:lnTo>
                    <a:pt x="120" y="84"/>
                  </a:lnTo>
                  <a:lnTo>
                    <a:pt x="124" y="76"/>
                  </a:lnTo>
                  <a:lnTo>
                    <a:pt x="128" y="72"/>
                  </a:lnTo>
                  <a:lnTo>
                    <a:pt x="132" y="64"/>
                  </a:lnTo>
                  <a:lnTo>
                    <a:pt x="136" y="56"/>
                  </a:lnTo>
                  <a:lnTo>
                    <a:pt x="140" y="40"/>
                  </a:lnTo>
                  <a:lnTo>
                    <a:pt x="144" y="28"/>
                  </a:lnTo>
                  <a:lnTo>
                    <a:pt x="148" y="12"/>
                  </a:lnTo>
                  <a:lnTo>
                    <a:pt x="152" y="4"/>
                  </a:lnTo>
                  <a:lnTo>
                    <a:pt x="156" y="0"/>
                  </a:lnTo>
                  <a:lnTo>
                    <a:pt x="160" y="0"/>
                  </a:lnTo>
                  <a:lnTo>
                    <a:pt x="164" y="8"/>
                  </a:lnTo>
                  <a:lnTo>
                    <a:pt x="168" y="20"/>
                  </a:lnTo>
                  <a:lnTo>
                    <a:pt x="172" y="36"/>
                  </a:lnTo>
                  <a:lnTo>
                    <a:pt x="176" y="48"/>
                  </a:lnTo>
                  <a:lnTo>
                    <a:pt x="180" y="56"/>
                  </a:lnTo>
                  <a:lnTo>
                    <a:pt x="184" y="64"/>
                  </a:lnTo>
                  <a:lnTo>
                    <a:pt x="188" y="76"/>
                  </a:lnTo>
                  <a:lnTo>
                    <a:pt x="192" y="88"/>
                  </a:lnTo>
                  <a:lnTo>
                    <a:pt x="196" y="104"/>
                  </a:lnTo>
                  <a:lnTo>
                    <a:pt x="200" y="124"/>
                  </a:lnTo>
                  <a:lnTo>
                    <a:pt x="204" y="148"/>
                  </a:lnTo>
                  <a:lnTo>
                    <a:pt x="208" y="180"/>
                  </a:lnTo>
                  <a:lnTo>
                    <a:pt x="212" y="212"/>
                  </a:lnTo>
                  <a:lnTo>
                    <a:pt x="216" y="244"/>
                  </a:lnTo>
                  <a:lnTo>
                    <a:pt x="220" y="280"/>
                  </a:lnTo>
                  <a:lnTo>
                    <a:pt x="224" y="320"/>
                  </a:lnTo>
                  <a:lnTo>
                    <a:pt x="228" y="356"/>
                  </a:lnTo>
                  <a:lnTo>
                    <a:pt x="232" y="396"/>
                  </a:lnTo>
                  <a:lnTo>
                    <a:pt x="236" y="440"/>
                  </a:lnTo>
                  <a:lnTo>
                    <a:pt x="240" y="480"/>
                  </a:lnTo>
                  <a:lnTo>
                    <a:pt x="244" y="520"/>
                  </a:lnTo>
                  <a:lnTo>
                    <a:pt x="248" y="556"/>
                  </a:lnTo>
                  <a:lnTo>
                    <a:pt x="252" y="592"/>
                  </a:lnTo>
                  <a:lnTo>
                    <a:pt x="256" y="620"/>
                  </a:lnTo>
                  <a:lnTo>
                    <a:pt x="260" y="640"/>
                  </a:lnTo>
                  <a:lnTo>
                    <a:pt x="264" y="656"/>
                  </a:lnTo>
                  <a:lnTo>
                    <a:pt x="268" y="660"/>
                  </a:lnTo>
                  <a:lnTo>
                    <a:pt x="272" y="660"/>
                  </a:lnTo>
                  <a:lnTo>
                    <a:pt x="276" y="656"/>
                  </a:lnTo>
                  <a:lnTo>
                    <a:pt x="280" y="648"/>
                  </a:lnTo>
                  <a:lnTo>
                    <a:pt x="284" y="636"/>
                  </a:lnTo>
                  <a:lnTo>
                    <a:pt x="288" y="624"/>
                  </a:lnTo>
                  <a:lnTo>
                    <a:pt x="292" y="612"/>
                  </a:lnTo>
                  <a:lnTo>
                    <a:pt x="296" y="608"/>
                  </a:lnTo>
                  <a:lnTo>
                    <a:pt x="300" y="604"/>
                  </a:lnTo>
                  <a:lnTo>
                    <a:pt x="304" y="604"/>
                  </a:lnTo>
                  <a:lnTo>
                    <a:pt x="308" y="608"/>
                  </a:lnTo>
                  <a:lnTo>
                    <a:pt x="312" y="612"/>
                  </a:lnTo>
                  <a:lnTo>
                    <a:pt x="316" y="616"/>
                  </a:lnTo>
                  <a:lnTo>
                    <a:pt x="320" y="616"/>
                  </a:lnTo>
                  <a:lnTo>
                    <a:pt x="324" y="616"/>
                  </a:lnTo>
                  <a:lnTo>
                    <a:pt x="328" y="616"/>
                  </a:lnTo>
                  <a:lnTo>
                    <a:pt x="332" y="612"/>
                  </a:lnTo>
                  <a:lnTo>
                    <a:pt x="336" y="604"/>
                  </a:lnTo>
                  <a:lnTo>
                    <a:pt x="340" y="592"/>
                  </a:lnTo>
                  <a:lnTo>
                    <a:pt x="344" y="580"/>
                  </a:lnTo>
                  <a:lnTo>
                    <a:pt x="348" y="568"/>
                  </a:lnTo>
                  <a:lnTo>
                    <a:pt x="352" y="556"/>
                  </a:lnTo>
                  <a:lnTo>
                    <a:pt x="356" y="548"/>
                  </a:lnTo>
                  <a:lnTo>
                    <a:pt x="360" y="544"/>
                  </a:lnTo>
                  <a:lnTo>
                    <a:pt x="364" y="544"/>
                  </a:lnTo>
                  <a:lnTo>
                    <a:pt x="368" y="548"/>
                  </a:lnTo>
                  <a:lnTo>
                    <a:pt x="372" y="552"/>
                  </a:lnTo>
                  <a:lnTo>
                    <a:pt x="376" y="560"/>
                  </a:lnTo>
                  <a:lnTo>
                    <a:pt x="380" y="568"/>
                  </a:lnTo>
                  <a:lnTo>
                    <a:pt x="384" y="572"/>
                  </a:lnTo>
                  <a:lnTo>
                    <a:pt x="388" y="576"/>
                  </a:lnTo>
                  <a:lnTo>
                    <a:pt x="392" y="576"/>
                  </a:lnTo>
                  <a:lnTo>
                    <a:pt x="396" y="572"/>
                  </a:lnTo>
                  <a:lnTo>
                    <a:pt x="400" y="568"/>
                  </a:lnTo>
                  <a:lnTo>
                    <a:pt x="404" y="556"/>
                  </a:lnTo>
                  <a:lnTo>
                    <a:pt x="408" y="540"/>
                  </a:lnTo>
                  <a:lnTo>
                    <a:pt x="412" y="528"/>
                  </a:lnTo>
                  <a:lnTo>
                    <a:pt x="416" y="512"/>
                  </a:lnTo>
                  <a:lnTo>
                    <a:pt x="420" y="496"/>
                  </a:lnTo>
                  <a:lnTo>
                    <a:pt x="424" y="484"/>
                  </a:lnTo>
                  <a:lnTo>
                    <a:pt x="428" y="472"/>
                  </a:lnTo>
                  <a:lnTo>
                    <a:pt x="432" y="464"/>
                  </a:lnTo>
                  <a:lnTo>
                    <a:pt x="436" y="456"/>
                  </a:lnTo>
                  <a:lnTo>
                    <a:pt x="440" y="448"/>
                  </a:lnTo>
                  <a:lnTo>
                    <a:pt x="444" y="440"/>
                  </a:lnTo>
                  <a:lnTo>
                    <a:pt x="448" y="432"/>
                  </a:lnTo>
                  <a:lnTo>
                    <a:pt x="452" y="420"/>
                  </a:lnTo>
                  <a:lnTo>
                    <a:pt x="456" y="408"/>
                  </a:lnTo>
                  <a:lnTo>
                    <a:pt x="460" y="392"/>
                  </a:lnTo>
                  <a:lnTo>
                    <a:pt x="464" y="368"/>
                  </a:lnTo>
                  <a:lnTo>
                    <a:pt x="468" y="344"/>
                  </a:lnTo>
                  <a:lnTo>
                    <a:pt x="472" y="316"/>
                  </a:lnTo>
                  <a:lnTo>
                    <a:pt x="476" y="288"/>
                  </a:lnTo>
                  <a:lnTo>
                    <a:pt x="480" y="256"/>
                  </a:lnTo>
                  <a:lnTo>
                    <a:pt x="484" y="228"/>
                  </a:lnTo>
                  <a:lnTo>
                    <a:pt x="488" y="196"/>
                  </a:lnTo>
                  <a:lnTo>
                    <a:pt x="492" y="168"/>
                  </a:lnTo>
                  <a:lnTo>
                    <a:pt x="496" y="140"/>
                  </a:lnTo>
                  <a:lnTo>
                    <a:pt x="500" y="116"/>
                  </a:lnTo>
                  <a:lnTo>
                    <a:pt x="504" y="96"/>
                  </a:lnTo>
                  <a:lnTo>
                    <a:pt x="508" y="7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7" name="Freeform 43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8" name="Freeform 43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59" name="Freeform 437"/>
            <p:cNvSpPr>
              <a:spLocks/>
            </p:cNvSpPr>
            <p:nvPr/>
          </p:nvSpPr>
          <p:spPr bwMode="auto">
            <a:xfrm>
              <a:off x="3552" y="608"/>
              <a:ext cx="513" cy="772"/>
            </a:xfrm>
            <a:custGeom>
              <a:avLst/>
              <a:gdLst>
                <a:gd name="T0" fmla="*/ 12 w 513"/>
                <a:gd name="T1" fmla="*/ 496 h 772"/>
                <a:gd name="T2" fmla="*/ 24 w 513"/>
                <a:gd name="T3" fmla="*/ 464 h 772"/>
                <a:gd name="T4" fmla="*/ 36 w 513"/>
                <a:gd name="T5" fmla="*/ 424 h 772"/>
                <a:gd name="T6" fmla="*/ 48 w 513"/>
                <a:gd name="T7" fmla="*/ 356 h 772"/>
                <a:gd name="T8" fmla="*/ 60 w 513"/>
                <a:gd name="T9" fmla="*/ 268 h 772"/>
                <a:gd name="T10" fmla="*/ 72 w 513"/>
                <a:gd name="T11" fmla="*/ 188 h 772"/>
                <a:gd name="T12" fmla="*/ 85 w 513"/>
                <a:gd name="T13" fmla="*/ 140 h 772"/>
                <a:gd name="T14" fmla="*/ 97 w 513"/>
                <a:gd name="T15" fmla="*/ 116 h 772"/>
                <a:gd name="T16" fmla="*/ 109 w 513"/>
                <a:gd name="T17" fmla="*/ 64 h 772"/>
                <a:gd name="T18" fmla="*/ 121 w 513"/>
                <a:gd name="T19" fmla="*/ 12 h 772"/>
                <a:gd name="T20" fmla="*/ 133 w 513"/>
                <a:gd name="T21" fmla="*/ 4 h 772"/>
                <a:gd name="T22" fmla="*/ 145 w 513"/>
                <a:gd name="T23" fmla="*/ 52 h 772"/>
                <a:gd name="T24" fmla="*/ 157 w 513"/>
                <a:gd name="T25" fmla="*/ 132 h 772"/>
                <a:gd name="T26" fmla="*/ 169 w 513"/>
                <a:gd name="T27" fmla="*/ 220 h 772"/>
                <a:gd name="T28" fmla="*/ 181 w 513"/>
                <a:gd name="T29" fmla="*/ 320 h 772"/>
                <a:gd name="T30" fmla="*/ 193 w 513"/>
                <a:gd name="T31" fmla="*/ 424 h 772"/>
                <a:gd name="T32" fmla="*/ 205 w 513"/>
                <a:gd name="T33" fmla="*/ 548 h 772"/>
                <a:gd name="T34" fmla="*/ 217 w 513"/>
                <a:gd name="T35" fmla="*/ 664 h 772"/>
                <a:gd name="T36" fmla="*/ 229 w 513"/>
                <a:gd name="T37" fmla="*/ 748 h 772"/>
                <a:gd name="T38" fmla="*/ 241 w 513"/>
                <a:gd name="T39" fmla="*/ 772 h 772"/>
                <a:gd name="T40" fmla="*/ 253 w 513"/>
                <a:gd name="T41" fmla="*/ 740 h 772"/>
                <a:gd name="T42" fmla="*/ 265 w 513"/>
                <a:gd name="T43" fmla="*/ 704 h 772"/>
                <a:gd name="T44" fmla="*/ 277 w 513"/>
                <a:gd name="T45" fmla="*/ 692 h 772"/>
                <a:gd name="T46" fmla="*/ 289 w 513"/>
                <a:gd name="T47" fmla="*/ 696 h 772"/>
                <a:gd name="T48" fmla="*/ 301 w 513"/>
                <a:gd name="T49" fmla="*/ 692 h 772"/>
                <a:gd name="T50" fmla="*/ 313 w 513"/>
                <a:gd name="T51" fmla="*/ 656 h 772"/>
                <a:gd name="T52" fmla="*/ 325 w 513"/>
                <a:gd name="T53" fmla="*/ 624 h 772"/>
                <a:gd name="T54" fmla="*/ 337 w 513"/>
                <a:gd name="T55" fmla="*/ 616 h 772"/>
                <a:gd name="T56" fmla="*/ 349 w 513"/>
                <a:gd name="T57" fmla="*/ 636 h 772"/>
                <a:gd name="T58" fmla="*/ 361 w 513"/>
                <a:gd name="T59" fmla="*/ 648 h 772"/>
                <a:gd name="T60" fmla="*/ 373 w 513"/>
                <a:gd name="T61" fmla="*/ 632 h 772"/>
                <a:gd name="T62" fmla="*/ 385 w 513"/>
                <a:gd name="T63" fmla="*/ 588 h 772"/>
                <a:gd name="T64" fmla="*/ 397 w 513"/>
                <a:gd name="T65" fmla="*/ 544 h 772"/>
                <a:gd name="T66" fmla="*/ 409 w 513"/>
                <a:gd name="T67" fmla="*/ 520 h 772"/>
                <a:gd name="T68" fmla="*/ 421 w 513"/>
                <a:gd name="T69" fmla="*/ 496 h 772"/>
                <a:gd name="T70" fmla="*/ 433 w 513"/>
                <a:gd name="T71" fmla="*/ 468 h 772"/>
                <a:gd name="T72" fmla="*/ 445 w 513"/>
                <a:gd name="T73" fmla="*/ 428 h 772"/>
                <a:gd name="T74" fmla="*/ 457 w 513"/>
                <a:gd name="T75" fmla="*/ 364 h 772"/>
                <a:gd name="T76" fmla="*/ 469 w 513"/>
                <a:gd name="T77" fmla="*/ 276 h 772"/>
                <a:gd name="T78" fmla="*/ 481 w 513"/>
                <a:gd name="T79" fmla="*/ 196 h 772"/>
                <a:gd name="T80" fmla="*/ 493 w 513"/>
                <a:gd name="T81" fmla="*/ 144 h 772"/>
                <a:gd name="T82" fmla="*/ 505 w 513"/>
                <a:gd name="T83" fmla="*/ 116 h 7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72"/>
                <a:gd name="T128" fmla="*/ 513 w 513"/>
                <a:gd name="T129" fmla="*/ 772 h 7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72">
                  <a:moveTo>
                    <a:pt x="0" y="512"/>
                  </a:moveTo>
                  <a:lnTo>
                    <a:pt x="8" y="504"/>
                  </a:lnTo>
                  <a:lnTo>
                    <a:pt x="12" y="496"/>
                  </a:lnTo>
                  <a:lnTo>
                    <a:pt x="16" y="484"/>
                  </a:lnTo>
                  <a:lnTo>
                    <a:pt x="20" y="476"/>
                  </a:lnTo>
                  <a:lnTo>
                    <a:pt x="24" y="464"/>
                  </a:lnTo>
                  <a:lnTo>
                    <a:pt x="28" y="452"/>
                  </a:lnTo>
                  <a:lnTo>
                    <a:pt x="32" y="440"/>
                  </a:lnTo>
                  <a:lnTo>
                    <a:pt x="36" y="424"/>
                  </a:lnTo>
                  <a:lnTo>
                    <a:pt x="40" y="404"/>
                  </a:lnTo>
                  <a:lnTo>
                    <a:pt x="44" y="380"/>
                  </a:lnTo>
                  <a:lnTo>
                    <a:pt x="48" y="356"/>
                  </a:lnTo>
                  <a:lnTo>
                    <a:pt x="52" y="328"/>
                  </a:lnTo>
                  <a:lnTo>
                    <a:pt x="56" y="300"/>
                  </a:lnTo>
                  <a:lnTo>
                    <a:pt x="60" y="268"/>
                  </a:lnTo>
                  <a:lnTo>
                    <a:pt x="64" y="240"/>
                  </a:lnTo>
                  <a:lnTo>
                    <a:pt x="68" y="216"/>
                  </a:lnTo>
                  <a:lnTo>
                    <a:pt x="72" y="188"/>
                  </a:lnTo>
                  <a:lnTo>
                    <a:pt x="76" y="168"/>
                  </a:lnTo>
                  <a:lnTo>
                    <a:pt x="81" y="152"/>
                  </a:lnTo>
                  <a:lnTo>
                    <a:pt x="85" y="140"/>
                  </a:lnTo>
                  <a:lnTo>
                    <a:pt x="89" y="132"/>
                  </a:lnTo>
                  <a:lnTo>
                    <a:pt x="93" y="124"/>
                  </a:lnTo>
                  <a:lnTo>
                    <a:pt x="97" y="116"/>
                  </a:lnTo>
                  <a:lnTo>
                    <a:pt x="101" y="100"/>
                  </a:lnTo>
                  <a:lnTo>
                    <a:pt x="105" y="84"/>
                  </a:lnTo>
                  <a:lnTo>
                    <a:pt x="109" y="64"/>
                  </a:lnTo>
                  <a:lnTo>
                    <a:pt x="113" y="44"/>
                  </a:lnTo>
                  <a:lnTo>
                    <a:pt x="117" y="28"/>
                  </a:lnTo>
                  <a:lnTo>
                    <a:pt x="121" y="12"/>
                  </a:lnTo>
                  <a:lnTo>
                    <a:pt x="125" y="4"/>
                  </a:lnTo>
                  <a:lnTo>
                    <a:pt x="129" y="0"/>
                  </a:lnTo>
                  <a:lnTo>
                    <a:pt x="133" y="4"/>
                  </a:lnTo>
                  <a:lnTo>
                    <a:pt x="137" y="12"/>
                  </a:lnTo>
                  <a:lnTo>
                    <a:pt x="141" y="28"/>
                  </a:lnTo>
                  <a:lnTo>
                    <a:pt x="145" y="52"/>
                  </a:lnTo>
                  <a:lnTo>
                    <a:pt x="149" y="76"/>
                  </a:lnTo>
                  <a:lnTo>
                    <a:pt x="153" y="104"/>
                  </a:lnTo>
                  <a:lnTo>
                    <a:pt x="157" y="132"/>
                  </a:lnTo>
                  <a:lnTo>
                    <a:pt x="161" y="160"/>
                  </a:lnTo>
                  <a:lnTo>
                    <a:pt x="165" y="188"/>
                  </a:lnTo>
                  <a:lnTo>
                    <a:pt x="169" y="220"/>
                  </a:lnTo>
                  <a:lnTo>
                    <a:pt x="173" y="252"/>
                  </a:lnTo>
                  <a:lnTo>
                    <a:pt x="177" y="284"/>
                  </a:lnTo>
                  <a:lnTo>
                    <a:pt x="181" y="320"/>
                  </a:lnTo>
                  <a:lnTo>
                    <a:pt x="185" y="352"/>
                  </a:lnTo>
                  <a:lnTo>
                    <a:pt x="189" y="388"/>
                  </a:lnTo>
                  <a:lnTo>
                    <a:pt x="193" y="424"/>
                  </a:lnTo>
                  <a:lnTo>
                    <a:pt x="197" y="464"/>
                  </a:lnTo>
                  <a:lnTo>
                    <a:pt x="201" y="504"/>
                  </a:lnTo>
                  <a:lnTo>
                    <a:pt x="205" y="548"/>
                  </a:lnTo>
                  <a:lnTo>
                    <a:pt x="209" y="588"/>
                  </a:lnTo>
                  <a:lnTo>
                    <a:pt x="213" y="628"/>
                  </a:lnTo>
                  <a:lnTo>
                    <a:pt x="217" y="664"/>
                  </a:lnTo>
                  <a:lnTo>
                    <a:pt x="221" y="696"/>
                  </a:lnTo>
                  <a:lnTo>
                    <a:pt x="225" y="724"/>
                  </a:lnTo>
                  <a:lnTo>
                    <a:pt x="229" y="748"/>
                  </a:lnTo>
                  <a:lnTo>
                    <a:pt x="233" y="760"/>
                  </a:lnTo>
                  <a:lnTo>
                    <a:pt x="237" y="772"/>
                  </a:lnTo>
                  <a:lnTo>
                    <a:pt x="241" y="772"/>
                  </a:lnTo>
                  <a:lnTo>
                    <a:pt x="245" y="764"/>
                  </a:lnTo>
                  <a:lnTo>
                    <a:pt x="249" y="756"/>
                  </a:lnTo>
                  <a:lnTo>
                    <a:pt x="253" y="740"/>
                  </a:lnTo>
                  <a:lnTo>
                    <a:pt x="257" y="728"/>
                  </a:lnTo>
                  <a:lnTo>
                    <a:pt x="261" y="712"/>
                  </a:lnTo>
                  <a:lnTo>
                    <a:pt x="265" y="704"/>
                  </a:lnTo>
                  <a:lnTo>
                    <a:pt x="269" y="696"/>
                  </a:lnTo>
                  <a:lnTo>
                    <a:pt x="273" y="692"/>
                  </a:lnTo>
                  <a:lnTo>
                    <a:pt x="277" y="692"/>
                  </a:lnTo>
                  <a:lnTo>
                    <a:pt x="281" y="692"/>
                  </a:lnTo>
                  <a:lnTo>
                    <a:pt x="285" y="696"/>
                  </a:lnTo>
                  <a:lnTo>
                    <a:pt x="289" y="696"/>
                  </a:lnTo>
                  <a:lnTo>
                    <a:pt x="293" y="696"/>
                  </a:lnTo>
                  <a:lnTo>
                    <a:pt x="297" y="696"/>
                  </a:lnTo>
                  <a:lnTo>
                    <a:pt x="301" y="692"/>
                  </a:lnTo>
                  <a:lnTo>
                    <a:pt x="305" y="680"/>
                  </a:lnTo>
                  <a:lnTo>
                    <a:pt x="309" y="672"/>
                  </a:lnTo>
                  <a:lnTo>
                    <a:pt x="313" y="656"/>
                  </a:lnTo>
                  <a:lnTo>
                    <a:pt x="317" y="644"/>
                  </a:lnTo>
                  <a:lnTo>
                    <a:pt x="321" y="632"/>
                  </a:lnTo>
                  <a:lnTo>
                    <a:pt x="325" y="624"/>
                  </a:lnTo>
                  <a:lnTo>
                    <a:pt x="329" y="616"/>
                  </a:lnTo>
                  <a:lnTo>
                    <a:pt x="333" y="616"/>
                  </a:lnTo>
                  <a:lnTo>
                    <a:pt x="337" y="616"/>
                  </a:lnTo>
                  <a:lnTo>
                    <a:pt x="341" y="624"/>
                  </a:lnTo>
                  <a:lnTo>
                    <a:pt x="345" y="628"/>
                  </a:lnTo>
                  <a:lnTo>
                    <a:pt x="349" y="636"/>
                  </a:lnTo>
                  <a:lnTo>
                    <a:pt x="353" y="644"/>
                  </a:lnTo>
                  <a:lnTo>
                    <a:pt x="357" y="648"/>
                  </a:lnTo>
                  <a:lnTo>
                    <a:pt x="361" y="648"/>
                  </a:lnTo>
                  <a:lnTo>
                    <a:pt x="365" y="648"/>
                  </a:lnTo>
                  <a:lnTo>
                    <a:pt x="369" y="640"/>
                  </a:lnTo>
                  <a:lnTo>
                    <a:pt x="373" y="632"/>
                  </a:lnTo>
                  <a:lnTo>
                    <a:pt x="377" y="616"/>
                  </a:lnTo>
                  <a:lnTo>
                    <a:pt x="381" y="600"/>
                  </a:lnTo>
                  <a:lnTo>
                    <a:pt x="385" y="588"/>
                  </a:lnTo>
                  <a:lnTo>
                    <a:pt x="389" y="572"/>
                  </a:lnTo>
                  <a:lnTo>
                    <a:pt x="393" y="556"/>
                  </a:lnTo>
                  <a:lnTo>
                    <a:pt x="397" y="544"/>
                  </a:lnTo>
                  <a:lnTo>
                    <a:pt x="401" y="536"/>
                  </a:lnTo>
                  <a:lnTo>
                    <a:pt x="405" y="528"/>
                  </a:lnTo>
                  <a:lnTo>
                    <a:pt x="409" y="520"/>
                  </a:lnTo>
                  <a:lnTo>
                    <a:pt x="413" y="512"/>
                  </a:lnTo>
                  <a:lnTo>
                    <a:pt x="417" y="504"/>
                  </a:lnTo>
                  <a:lnTo>
                    <a:pt x="421" y="496"/>
                  </a:lnTo>
                  <a:lnTo>
                    <a:pt x="425" y="488"/>
                  </a:lnTo>
                  <a:lnTo>
                    <a:pt x="429" y="480"/>
                  </a:lnTo>
                  <a:lnTo>
                    <a:pt x="433" y="468"/>
                  </a:lnTo>
                  <a:lnTo>
                    <a:pt x="437" y="456"/>
                  </a:lnTo>
                  <a:lnTo>
                    <a:pt x="441" y="444"/>
                  </a:lnTo>
                  <a:lnTo>
                    <a:pt x="445" y="428"/>
                  </a:lnTo>
                  <a:lnTo>
                    <a:pt x="449" y="412"/>
                  </a:lnTo>
                  <a:lnTo>
                    <a:pt x="453" y="388"/>
                  </a:lnTo>
                  <a:lnTo>
                    <a:pt x="457" y="364"/>
                  </a:lnTo>
                  <a:lnTo>
                    <a:pt x="461" y="336"/>
                  </a:lnTo>
                  <a:lnTo>
                    <a:pt x="465" y="308"/>
                  </a:lnTo>
                  <a:lnTo>
                    <a:pt x="469" y="276"/>
                  </a:lnTo>
                  <a:lnTo>
                    <a:pt x="473" y="248"/>
                  </a:lnTo>
                  <a:lnTo>
                    <a:pt x="477" y="220"/>
                  </a:lnTo>
                  <a:lnTo>
                    <a:pt x="481" y="196"/>
                  </a:lnTo>
                  <a:lnTo>
                    <a:pt x="485" y="172"/>
                  </a:lnTo>
                  <a:lnTo>
                    <a:pt x="489" y="156"/>
                  </a:lnTo>
                  <a:lnTo>
                    <a:pt x="493" y="144"/>
                  </a:lnTo>
                  <a:lnTo>
                    <a:pt x="497" y="132"/>
                  </a:lnTo>
                  <a:lnTo>
                    <a:pt x="501" y="128"/>
                  </a:lnTo>
                  <a:lnTo>
                    <a:pt x="505" y="116"/>
                  </a:lnTo>
                  <a:lnTo>
                    <a:pt x="509" y="104"/>
                  </a:lnTo>
                  <a:lnTo>
                    <a:pt x="513" y="88"/>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0" name="Freeform 43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1" name="Freeform 44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2" name="Freeform 44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3" name="Freeform 44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4" name="Freeform 47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5" name="Freeform 47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6" name="Freeform 48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67" name="Freeform 48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68" name="Freeform 48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9" name="Freeform 48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0" name="Freeform 49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1" name="Freeform 49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28575" cap="rnd">
              <a:solidFill>
                <a:srgbClr val="FF0000"/>
              </a:solidFill>
              <a:prstDash val="sysDot"/>
              <a:round/>
              <a:headEnd/>
              <a:tailEnd/>
            </a:ln>
          </p:spPr>
          <p:txBody>
            <a:bodyPr/>
            <a:lstStyle/>
            <a:p>
              <a:endParaRPr lang="en-US">
                <a:solidFill>
                  <a:srgbClr val="000000"/>
                </a:solidFill>
              </a:endParaRPr>
            </a:p>
          </p:txBody>
        </p:sp>
        <p:sp>
          <p:nvSpPr>
            <p:cNvPr id="20672" name="Freeform 49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28575" cap="rnd">
              <a:solidFill>
                <a:srgbClr val="FF0000"/>
              </a:solidFill>
              <a:prstDash val="sysDot"/>
              <a:round/>
              <a:headEnd/>
              <a:tailEnd/>
            </a:ln>
          </p:spPr>
          <p:txBody>
            <a:bodyPr/>
            <a:lstStyle/>
            <a:p>
              <a:endParaRPr lang="en-US">
                <a:solidFill>
                  <a:srgbClr val="000000"/>
                </a:solidFill>
              </a:endParaRPr>
            </a:p>
          </p:txBody>
        </p:sp>
      </p:grpSp>
      <p:sp>
        <p:nvSpPr>
          <p:cNvPr id="20644" name="Rectangle 495"/>
          <p:cNvSpPr>
            <a:spLocks noChangeArrowheads="1"/>
          </p:cNvSpPr>
          <p:nvPr/>
        </p:nvSpPr>
        <p:spPr bwMode="auto">
          <a:xfrm>
            <a:off x="5435709" y="329159"/>
            <a:ext cx="3300584" cy="246221"/>
          </a:xfrm>
          <a:prstGeom prst="rect">
            <a:avLst/>
          </a:prstGeom>
          <a:noFill/>
          <a:ln w="9525">
            <a:noFill/>
            <a:miter lim="800000"/>
            <a:headEnd/>
            <a:tailEnd/>
          </a:ln>
        </p:spPr>
        <p:txBody>
          <a:bodyPr wrap="none" lIns="0" tIns="0" rIns="0" bIns="0">
            <a:spAutoFit/>
          </a:bodyPr>
          <a:lstStyle/>
          <a:p>
            <a:pPr algn="ctr"/>
            <a:r>
              <a:rPr lang="en-GB" sz="1600" dirty="0" smtClean="0">
                <a:solidFill>
                  <a:srgbClr val="990033"/>
                </a:solidFill>
              </a:rPr>
              <a:t>Heteroclinic cycle (central pattern generator)</a:t>
            </a:r>
            <a:endParaRPr lang="en-GB" sz="2800" dirty="0">
              <a:solidFill>
                <a:srgbClr val="990033"/>
              </a:solidFill>
            </a:endParaRPr>
          </a:p>
        </p:txBody>
      </p:sp>
      <p:pic>
        <p:nvPicPr>
          <p:cNvPr id="20647" name="Oval 57"/>
          <p:cNvPicPr>
            <a:picLocks noChangeArrowheads="1"/>
          </p:cNvPicPr>
          <p:nvPr/>
        </p:nvPicPr>
        <p:blipFill>
          <a:blip r:embed="rId9" cstate="print"/>
          <a:srcRect/>
          <a:stretch>
            <a:fillRect/>
          </a:stretch>
        </p:blipFill>
        <p:spPr bwMode="auto">
          <a:xfrm>
            <a:off x="2936776" y="1625303"/>
            <a:ext cx="1223963" cy="841375"/>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pic>
      <p:graphicFrame>
        <p:nvGraphicFramePr>
          <p:cNvPr id="20484" name="Object 221"/>
          <p:cNvGraphicFramePr>
            <a:graphicFrameLocks noChangeAspect="1"/>
          </p:cNvGraphicFramePr>
          <p:nvPr/>
        </p:nvGraphicFramePr>
        <p:xfrm>
          <a:off x="3584848" y="1697311"/>
          <a:ext cx="354012" cy="336550"/>
        </p:xfrm>
        <a:graphic>
          <a:graphicData uri="http://schemas.openxmlformats.org/presentationml/2006/ole">
            <mc:AlternateContent xmlns:mc="http://schemas.openxmlformats.org/markup-compatibility/2006">
              <mc:Choice xmlns:v="urn:schemas-microsoft-com:vml" Requires="v">
                <p:oleObj spid="_x0000_s245784" name="Equation" r:id="rId12" imgW="5112000" imgH="4994640" progId="Equation.DSMT4">
                  <p:embed/>
                </p:oleObj>
              </mc:Choice>
              <mc:Fallback>
                <p:oleObj name="Equation" r:id="rId12" imgW="5112000" imgH="49946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4848" y="1697311"/>
                        <a:ext cx="354012" cy="3365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486" name="Object 50"/>
          <p:cNvGraphicFramePr>
            <a:graphicFrameLocks noChangeAspect="1"/>
          </p:cNvGraphicFramePr>
          <p:nvPr/>
        </p:nvGraphicFramePr>
        <p:xfrm>
          <a:off x="2000672" y="6089799"/>
          <a:ext cx="1252537" cy="363537"/>
        </p:xfrm>
        <a:graphic>
          <a:graphicData uri="http://schemas.openxmlformats.org/presentationml/2006/ole">
            <mc:AlternateContent xmlns:mc="http://schemas.openxmlformats.org/markup-compatibility/2006">
              <mc:Choice xmlns:v="urn:schemas-microsoft-com:vml" Requires="v">
                <p:oleObj spid="_x0000_s245785" name="Equation" r:id="rId14" imgW="16887960" imgH="4994640" progId="Equation.DSMT4">
                  <p:embed/>
                </p:oleObj>
              </mc:Choice>
              <mc:Fallback>
                <p:oleObj name="Equation" r:id="rId14" imgW="16887960" imgH="49946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00672" y="6089799"/>
                        <a:ext cx="1252537"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 name="Oval 210"/>
          <p:cNvSpPr>
            <a:spLocks noChangeAspect="1" noChangeArrowheads="1"/>
          </p:cNvSpPr>
          <p:nvPr/>
        </p:nvSpPr>
        <p:spPr bwMode="auto">
          <a:xfrm>
            <a:off x="7041232" y="761207"/>
            <a:ext cx="191746" cy="21801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solidFill>
                <a:srgbClr val="000000"/>
              </a:solidFill>
            </a:endParaRPr>
          </a:p>
        </p:txBody>
      </p:sp>
      <p:sp>
        <p:nvSpPr>
          <p:cNvPr id="202" name="Oval 209"/>
          <p:cNvSpPr>
            <a:spLocks noChangeAspect="1" noChangeArrowheads="1"/>
          </p:cNvSpPr>
          <p:nvPr/>
        </p:nvSpPr>
        <p:spPr bwMode="auto">
          <a:xfrm>
            <a:off x="5817096"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3" name="Oval 209"/>
          <p:cNvSpPr>
            <a:spLocks noChangeAspect="1" noChangeArrowheads="1"/>
          </p:cNvSpPr>
          <p:nvPr/>
        </p:nvSpPr>
        <p:spPr bwMode="auto">
          <a:xfrm>
            <a:off x="6250465" y="1751311"/>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4" name="Oval 209"/>
          <p:cNvSpPr>
            <a:spLocks noChangeAspect="1" noChangeArrowheads="1"/>
          </p:cNvSpPr>
          <p:nvPr/>
        </p:nvSpPr>
        <p:spPr bwMode="auto">
          <a:xfrm>
            <a:off x="7834641" y="1769319"/>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5" name="Oval 209"/>
          <p:cNvSpPr>
            <a:spLocks noChangeAspect="1" noChangeArrowheads="1"/>
          </p:cNvSpPr>
          <p:nvPr/>
        </p:nvSpPr>
        <p:spPr bwMode="auto">
          <a:xfrm>
            <a:off x="8266689"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3" name="Picture 10" descr="http://www.thechangeblog.com/wp-content/uploads/2008/12/point-finger2.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5643111">
            <a:off x="1432026" y="1915542"/>
            <a:ext cx="1008112" cy="1387231"/>
          </a:xfrm>
          <a:prstGeom prst="rect">
            <a:avLst/>
          </a:prstGeom>
          <a:noFill/>
        </p:spPr>
      </p:pic>
      <p:cxnSp>
        <p:nvCxnSpPr>
          <p:cNvPr id="208" name="AutoShape 197"/>
          <p:cNvCxnSpPr>
            <a:cxnSpLocks noChangeShapeType="1"/>
          </p:cNvCxnSpPr>
          <p:nvPr/>
        </p:nvCxnSpPr>
        <p:spPr bwMode="auto">
          <a:xfrm flipH="1">
            <a:off x="6177136" y="2489398"/>
            <a:ext cx="1800200" cy="1"/>
          </a:xfrm>
          <a:prstGeom prst="straightConnector1">
            <a:avLst/>
          </a:prstGeom>
          <a:noFill/>
          <a:ln w="12700">
            <a:solidFill>
              <a:schemeClr val="tx2"/>
            </a:solidFill>
            <a:prstDash val="sysDot"/>
            <a:round/>
            <a:headEnd type="none" w="med" len="med"/>
            <a:tailEnd type="none" w="med" len="med"/>
          </a:ln>
        </p:spPr>
      </p:cxnSp>
      <p:grpSp>
        <p:nvGrpSpPr>
          <p:cNvPr id="5" name="Group 206"/>
          <p:cNvGrpSpPr/>
          <p:nvPr/>
        </p:nvGrpSpPr>
        <p:grpSpPr>
          <a:xfrm>
            <a:off x="2576737" y="1697311"/>
            <a:ext cx="720079" cy="874068"/>
            <a:chOff x="5816650" y="548680"/>
            <a:chExt cx="905271" cy="1018084"/>
          </a:xfrm>
        </p:grpSpPr>
        <p:pic>
          <p:nvPicPr>
            <p:cNvPr id="209" name="Picture 25" descr="http://scarfamilyditdajow.com/images/HeavyBag_9in_CoilSpring.jpg"/>
            <p:cNvPicPr>
              <a:picLocks noChangeAspect="1" noChangeArrowheads="1"/>
            </p:cNvPicPr>
            <p:nvPr/>
          </p:nvPicPr>
          <p:blipFill>
            <a:blip r:embed="rId17"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817096" y="692695"/>
              <a:ext cx="809997" cy="809997"/>
            </a:xfrm>
            <a:prstGeom prst="rect">
              <a:avLst/>
            </a:prstGeom>
            <a:noFill/>
          </p:spPr>
        </p:pic>
        <p:sp>
          <p:nvSpPr>
            <p:cNvPr id="210" name="Oval 34"/>
            <p:cNvSpPr>
              <a:spLocks noChangeAspect="1" noChangeArrowheads="1"/>
            </p:cNvSpPr>
            <p:nvPr/>
          </p:nvSpPr>
          <p:spPr bwMode="auto">
            <a:xfrm>
              <a:off x="6502846" y="548680"/>
              <a:ext cx="219075" cy="231775"/>
            </a:xfrm>
            <a:prstGeom prst="ellipse">
              <a:avLst/>
            </a:prstGeom>
            <a:solidFill>
              <a:schemeClr val="accent2">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211"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213" name="Text Box 58"/>
          <p:cNvSpPr txBox="1">
            <a:spLocks noChangeArrowheads="1"/>
          </p:cNvSpPr>
          <p:nvPr/>
        </p:nvSpPr>
        <p:spPr bwMode="auto">
          <a:xfrm>
            <a:off x="1712640" y="3353495"/>
            <a:ext cx="1728192" cy="461665"/>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GB" sz="1200" dirty="0">
                <a:solidFill>
                  <a:srgbClr val="FFFFFF"/>
                </a:solidFill>
              </a:rPr>
              <a:t>Descending</a:t>
            </a:r>
          </a:p>
          <a:p>
            <a:pPr algn="ctr" eaLnBrk="0" hangingPunct="0"/>
            <a:r>
              <a:rPr lang="en-GB" sz="1200" dirty="0">
                <a:solidFill>
                  <a:srgbClr val="FFFFFF"/>
                </a:solidFill>
              </a:rPr>
              <a:t>proprioceptive predictions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path" presetSubtype="0" accel="50000" decel="50000" fill="hold" grpId="0" nodeType="clickEffect">
                                  <p:stCondLst>
                                    <p:cond delay="0"/>
                                  </p:stCondLst>
                                  <p:childTnLst>
                                    <p:animMotion origin="layout" path="M -0.0008 0.00024 C 0.07114 0.0347 0.09918 0.09068 0.07611 0.14203 C -0.01587 0.13903 -0.09374 0.10317 -0.12578 0.05436 C -0.04775 0.02406 0.05015 0.02568 0.12418 0.05436 C 0.09117 0.10618 0.01025 0.13903 -0.07771 0.14203 C -0.10175 0.08837 -0.06874 0.03355 -0.0008 0.00024 Z " pathEditMode="fixed" rAng="0" ptsTypes="ffffff">
                                      <p:cBhvr>
                                        <p:cTn id="6" dur="5000" fill="hold"/>
                                        <p:tgtEl>
                                          <p:spTgt spid="200"/>
                                        </p:tgtEl>
                                        <p:attrNameLst>
                                          <p:attrName>ppt_x</p:attrName>
                                          <p:attrName>ppt_y</p:attrName>
                                        </p:attrNameLst>
                                      </p:cBhvr>
                                      <p:rCtr x="0" y="71"/>
                                    </p:animMotion>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17089" fill="hold"/>
                                        <p:tgtEl>
                                          <p:spTgt spid="19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remove" display="0">
                  <p:stCondLst>
                    <p:cond delay="indefinite"/>
                  </p:stCondLst>
                  <p:endCondLst>
                    <p:cond evt="onNext" delay="0">
                      <p:tgtEl>
                        <p:sldTgt/>
                      </p:tgtEl>
                    </p:cond>
                    <p:cond evt="onPrev" delay="0">
                      <p:tgtEl>
                        <p:sldTgt/>
                      </p:tgtEl>
                    </p:cond>
                  </p:endCondLst>
                </p:cTn>
                <p:tgtEl>
                  <p:spTgt spid="197"/>
                </p:tgtEl>
              </p:cMediaNode>
            </p:video>
          </p:childTnLst>
        </p:cTn>
      </p:par>
    </p:tnLst>
    <p:bldLst>
      <p:bldP spid="2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5" name="Picture 9" descr="http://www.bl.uk/onlinegallery/themes/recordplayers/images/emg/emg01.jpg"/>
          <p:cNvPicPr>
            <a:picLocks noChangeAspect="1" noChangeArrowheads="1"/>
          </p:cNvPicPr>
          <p:nvPr/>
        </p:nvPicPr>
        <p:blipFill>
          <a:blip r:embed="rId3" cstate="print">
            <a:clrChange>
              <a:clrFrom>
                <a:srgbClr val="FFFFFF"/>
              </a:clrFrom>
              <a:clrTo>
                <a:srgbClr val="FFFFFF">
                  <a:alpha val="0"/>
                </a:srgbClr>
              </a:clrTo>
            </a:clrChange>
          </a:blip>
          <a:srcRect b="6870"/>
          <a:stretch>
            <a:fillRect/>
          </a:stretch>
        </p:blipFill>
        <p:spPr bwMode="auto">
          <a:xfrm>
            <a:off x="6622629" y="3573016"/>
            <a:ext cx="1282700" cy="1224136"/>
          </a:xfrm>
          <a:prstGeom prst="rect">
            <a:avLst/>
          </a:prstGeom>
          <a:noFill/>
        </p:spPr>
      </p:pic>
      <p:pic>
        <p:nvPicPr>
          <p:cNvPr id="80898" name="Picture 2" descr="http://www.woodburningstovesco.co.uk/EZ/wbs/wbs/imagelibrary/hwam-classic-7H-wood-burning-stove_300.jpg"/>
          <p:cNvPicPr>
            <a:picLocks noChangeAspect="1" noChangeArrowheads="1"/>
          </p:cNvPicPr>
          <p:nvPr/>
        </p:nvPicPr>
        <p:blipFill>
          <a:blip r:embed="rId4" cstate="print"/>
          <a:srcRect/>
          <a:stretch>
            <a:fillRect/>
          </a:stretch>
        </p:blipFill>
        <p:spPr bwMode="auto">
          <a:xfrm>
            <a:off x="1568624" y="2132856"/>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01072" y="3933058"/>
            <a:ext cx="2160240" cy="1671967"/>
          </a:xfrm>
          <a:prstGeom prst="rect">
            <a:avLst/>
          </a:prstGeom>
          <a:noFill/>
        </p:spPr>
      </p:pic>
      <p:cxnSp>
        <p:nvCxnSpPr>
          <p:cNvPr id="5" name="Straight Connector 4"/>
          <p:cNvCxnSpPr/>
          <p:nvPr/>
        </p:nvCxnSpPr>
        <p:spPr>
          <a:xfrm>
            <a:off x="3440832" y="4365104"/>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941168"/>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6" y="4540548"/>
          <a:ext cx="1287463" cy="328612"/>
        </p:xfrm>
        <a:graphic>
          <a:graphicData uri="http://schemas.openxmlformats.org/presentationml/2006/ole">
            <mc:AlternateContent xmlns:mc="http://schemas.openxmlformats.org/markup-compatibility/2006">
              <mc:Choice xmlns:v="urn:schemas-microsoft-com:vml" Requires="v">
                <p:oleObj spid="_x0000_s257038" name="Equation" r:id="rId6" imgW="799920" imgH="203040" progId="Equation.DSMT4">
                  <p:embed/>
                </p:oleObj>
              </mc:Choice>
              <mc:Fallback>
                <p:oleObj name="Equation" r:id="rId6" imgW="799920" imgH="2030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7986" y="4540548"/>
                        <a:ext cx="1287463"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03" name="Object 13"/>
          <p:cNvGraphicFramePr>
            <a:graphicFrameLocks noChangeAspect="1"/>
          </p:cNvGraphicFramePr>
          <p:nvPr/>
        </p:nvGraphicFramePr>
        <p:xfrm>
          <a:off x="849315" y="4981577"/>
          <a:ext cx="4186237" cy="1450975"/>
        </p:xfrm>
        <a:graphic>
          <a:graphicData uri="http://schemas.openxmlformats.org/presentationml/2006/ole">
            <mc:AlternateContent xmlns:mc="http://schemas.openxmlformats.org/markup-compatibility/2006">
              <mc:Choice xmlns:v="urn:schemas-microsoft-com:vml" Requires="v">
                <p:oleObj spid="_x0000_s257039" name="Equation" r:id="rId8" imgW="2768400" imgH="1041120" progId="Equation.DSMT4">
                  <p:embed/>
                </p:oleObj>
              </mc:Choice>
              <mc:Fallback>
                <p:oleObj name="Equation" r:id="rId8" imgW="2768400" imgH="104112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15" y="4981577"/>
                        <a:ext cx="4186237" cy="14509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graphicFrame>
        <p:nvGraphicFramePr>
          <p:cNvPr id="80907" name="Object 13"/>
          <p:cNvGraphicFramePr>
            <a:graphicFrameLocks noChangeAspect="1"/>
          </p:cNvGraphicFramePr>
          <p:nvPr/>
        </p:nvGraphicFramePr>
        <p:xfrm>
          <a:off x="5241032" y="4586587"/>
          <a:ext cx="422275" cy="282575"/>
        </p:xfrm>
        <a:graphic>
          <a:graphicData uri="http://schemas.openxmlformats.org/presentationml/2006/ole">
            <mc:AlternateContent xmlns:mc="http://schemas.openxmlformats.org/markup-compatibility/2006">
              <mc:Choice xmlns:v="urn:schemas-microsoft-com:vml" Requires="v">
                <p:oleObj spid="_x0000_s257040" name="Equation" r:id="rId10" imgW="279360" imgH="203040" progId="Equation.DSMT4">
                  <p:embed/>
                </p:oleObj>
              </mc:Choice>
              <mc:Fallback>
                <p:oleObj name="Equation" r:id="rId10" imgW="279360" imgH="20304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1032" y="4586587"/>
                        <a:ext cx="422275" cy="282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35" name="TextBox 34"/>
          <p:cNvSpPr txBox="1"/>
          <p:nvPr/>
        </p:nvSpPr>
        <p:spPr>
          <a:xfrm>
            <a:off x="2418309" y="620688"/>
            <a:ext cx="5197257" cy="369332"/>
          </a:xfrm>
          <a:prstGeom prst="rect">
            <a:avLst/>
          </a:prstGeom>
          <a:noFill/>
        </p:spPr>
        <p:txBody>
          <a:bodyPr wrap="none" rtlCol="0">
            <a:spAutoFit/>
          </a:bodyPr>
          <a:lstStyle/>
          <a:p>
            <a:r>
              <a:rPr lang="en-GB" dirty="0" smtClean="0">
                <a:solidFill>
                  <a:srgbClr val="990033"/>
                </a:solidFill>
              </a:rPr>
              <a:t>If percepts are hypotheses, where do we look for evidence?</a:t>
            </a:r>
            <a:endParaRPr lang="en-GB" dirty="0">
              <a:solidFill>
                <a:srgbClr val="990033"/>
              </a:solidFill>
            </a:endParaRPr>
          </a:p>
        </p:txBody>
      </p:sp>
      <p:sp>
        <p:nvSpPr>
          <p:cNvPr id="12" name="Rectangle 12"/>
          <p:cNvSpPr>
            <a:spLocks noChangeArrowheads="1"/>
          </p:cNvSpPr>
          <p:nvPr/>
        </p:nvSpPr>
        <p:spPr bwMode="auto">
          <a:xfrm>
            <a:off x="92460"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13" name="Picture 6" descr="http://www.ucl.ac.uk/histmed/images/richard_gregory"/>
          <p:cNvPicPr>
            <a:picLocks noChangeAspect="1" noChangeArrowheads="1"/>
          </p:cNvPicPr>
          <p:nvPr/>
        </p:nvPicPr>
        <p:blipFill>
          <a:blip r:embed="rId12" cstate="print">
            <a:duotone>
              <a:prstClr val="black"/>
              <a:srgbClr val="D9C3A5">
                <a:tint val="50000"/>
                <a:satMod val="180000"/>
              </a:srgbClr>
            </a:duotone>
          </a:blip>
          <a:srcRect r="729" b="13876"/>
          <a:stretch>
            <a:fillRect/>
          </a:stretch>
        </p:blipFill>
        <p:spPr bwMode="auto">
          <a:xfrm>
            <a:off x="272480" y="260648"/>
            <a:ext cx="1404156" cy="1944216"/>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1116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230"/>
          <p:cNvSpPr/>
          <p:nvPr/>
        </p:nvSpPr>
        <p:spPr>
          <a:xfrm>
            <a:off x="4232921" y="3697411"/>
            <a:ext cx="2232248" cy="2160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092" name="Picture 228" descr="http://faculty.washington.edu/cbehler/teaching/coursenotes/images/Monacoimage5.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992560" y="3697413"/>
            <a:ext cx="3479676" cy="2170313"/>
          </a:xfrm>
          <a:prstGeom prst="rect">
            <a:avLst/>
          </a:prstGeom>
          <a:noFill/>
        </p:spPr>
      </p:pic>
      <p:pic>
        <p:nvPicPr>
          <p:cNvPr id="36871" name="Picture 7"/>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448944" y="3913435"/>
            <a:ext cx="2016224" cy="1894028"/>
          </a:xfrm>
          <a:prstGeom prst="rect">
            <a:avLst/>
          </a:prstGeom>
          <a:noFill/>
          <a:ln w="9525">
            <a:noFill/>
            <a:miter lim="800000"/>
            <a:headEnd/>
            <a:tailEnd/>
          </a:ln>
        </p:spPr>
      </p:pic>
      <p:pic>
        <p:nvPicPr>
          <p:cNvPr id="36920" name="Picture 56"/>
          <p:cNvPicPr>
            <a:picLocks noChangeAspect="1" noChangeArrowheads="1"/>
          </p:cNvPicPr>
          <p:nvPr/>
        </p:nvPicPr>
        <p:blipFill>
          <a:blip r:embed="rId5" cstate="print">
            <a:duotone>
              <a:prstClr val="black"/>
              <a:srgbClr val="D9C3A5">
                <a:tint val="50000"/>
                <a:satMod val="180000"/>
              </a:srgbClr>
            </a:duotone>
          </a:blip>
          <a:srcRect b="3226"/>
          <a:stretch>
            <a:fillRect/>
          </a:stretch>
        </p:blipFill>
        <p:spPr bwMode="auto">
          <a:xfrm>
            <a:off x="2792761" y="3697411"/>
            <a:ext cx="1753733" cy="2160240"/>
          </a:xfrm>
          <a:prstGeom prst="rect">
            <a:avLst/>
          </a:prstGeom>
          <a:noFill/>
          <a:ln w="9525">
            <a:noFill/>
            <a:miter lim="800000"/>
            <a:headEnd/>
            <a:tailEnd/>
          </a:ln>
        </p:spPr>
      </p:pic>
      <p:sp>
        <p:nvSpPr>
          <p:cNvPr id="9" name="Oval 8"/>
          <p:cNvSpPr/>
          <p:nvPr/>
        </p:nvSpPr>
        <p:spPr>
          <a:xfrm>
            <a:off x="1208584" y="4993555"/>
            <a:ext cx="4320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5716"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5715" name="Object 3"/>
          <p:cNvGraphicFramePr>
            <a:graphicFrameLocks noChangeAspect="1"/>
          </p:cNvGraphicFramePr>
          <p:nvPr/>
        </p:nvGraphicFramePr>
        <p:xfrm>
          <a:off x="2651795" y="1052738"/>
          <a:ext cx="4389437" cy="833437"/>
        </p:xfrm>
        <a:graphic>
          <a:graphicData uri="http://schemas.openxmlformats.org/presentationml/2006/ole">
            <mc:AlternateContent xmlns:mc="http://schemas.openxmlformats.org/markup-compatibility/2006">
              <mc:Choice xmlns:v="urn:schemas-microsoft-com:vml" Requires="v">
                <p:oleObj spid="_x0000_s258070" name="Equation" r:id="rId6" imgW="3111480" imgH="596880" progId="Equation.DSMT4">
                  <p:embed/>
                </p:oleObj>
              </mc:Choice>
              <mc:Fallback>
                <p:oleObj name="Equation" r:id="rId6" imgW="3111480" imgH="59688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1795" y="1052738"/>
                        <a:ext cx="4389437"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28" descr="http://faculty.washington.edu/cbehler/teaching/coursenotes/images/Monacoimage5.jpg"/>
          <p:cNvPicPr>
            <a:picLocks noChangeAspect="1" noChangeArrowheads="1"/>
          </p:cNvPicPr>
          <p:nvPr/>
        </p:nvPicPr>
        <p:blipFill>
          <a:blip r:embed="rId3" cstate="print">
            <a:duotone>
              <a:prstClr val="black"/>
              <a:srgbClr val="D9C3A5">
                <a:tint val="50000"/>
                <a:satMod val="180000"/>
              </a:srgbClr>
            </a:duotone>
          </a:blip>
          <a:srcRect l="49665"/>
          <a:stretch>
            <a:fillRect/>
          </a:stretch>
        </p:blipFill>
        <p:spPr bwMode="auto">
          <a:xfrm>
            <a:off x="7161957" y="3697413"/>
            <a:ext cx="1751484" cy="2170313"/>
          </a:xfrm>
          <a:prstGeom prst="rect">
            <a:avLst/>
          </a:prstGeom>
          <a:noFill/>
        </p:spPr>
      </p:pic>
      <p:graphicFrame>
        <p:nvGraphicFramePr>
          <p:cNvPr id="115717" name="Object 5"/>
          <p:cNvGraphicFramePr>
            <a:graphicFrameLocks noChangeAspect="1"/>
          </p:cNvGraphicFramePr>
          <p:nvPr/>
        </p:nvGraphicFramePr>
        <p:xfrm>
          <a:off x="4560889" y="3337249"/>
          <a:ext cx="1966912" cy="284163"/>
        </p:xfrm>
        <a:graphic>
          <a:graphicData uri="http://schemas.openxmlformats.org/presentationml/2006/ole">
            <mc:AlternateContent xmlns:mc="http://schemas.openxmlformats.org/markup-compatibility/2006">
              <mc:Choice xmlns:v="urn:schemas-microsoft-com:vml" Requires="v">
                <p:oleObj spid="_x0000_s258071" name="Equation" r:id="rId8" imgW="1409400" imgH="203040" progId="Equation.DSMT4">
                  <p:embed/>
                </p:oleObj>
              </mc:Choice>
              <mc:Fallback>
                <p:oleObj name="Equation" r:id="rId8" imgW="1409400" imgH="20304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889" y="3337249"/>
                        <a:ext cx="196691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8" name="Object 6"/>
          <p:cNvGraphicFramePr>
            <a:graphicFrameLocks noChangeAspect="1"/>
          </p:cNvGraphicFramePr>
          <p:nvPr/>
        </p:nvGraphicFramePr>
        <p:xfrm>
          <a:off x="3296817" y="3337371"/>
          <a:ext cx="715963" cy="284162"/>
        </p:xfrm>
        <a:graphic>
          <a:graphicData uri="http://schemas.openxmlformats.org/presentationml/2006/ole">
            <mc:AlternateContent xmlns:mc="http://schemas.openxmlformats.org/markup-compatibility/2006">
              <mc:Choice xmlns:v="urn:schemas-microsoft-com:vml" Requires="v">
                <p:oleObj spid="_x0000_s258072" name="Equation" r:id="rId10" imgW="507960" imgH="203040" progId="Equation.DSMT4">
                  <p:embed/>
                </p:oleObj>
              </mc:Choice>
              <mc:Fallback>
                <p:oleObj name="Equation" r:id="rId10" imgW="507960" imgH="20304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6817" y="3337371"/>
                        <a:ext cx="71596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Arrow Connector 14"/>
          <p:cNvCxnSpPr>
            <a:stCxn id="36871" idx="3"/>
          </p:cNvCxnSpPr>
          <p:nvPr/>
        </p:nvCxnSpPr>
        <p:spPr>
          <a:xfrm flipV="1">
            <a:off x="6465168" y="4849539"/>
            <a:ext cx="648072" cy="10910"/>
          </a:xfrm>
          <a:prstGeom prst="straightConnector1">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8"/>
          <p:cNvSpPr txBox="1">
            <a:spLocks noChangeArrowheads="1"/>
          </p:cNvSpPr>
          <p:nvPr/>
        </p:nvSpPr>
        <p:spPr bwMode="auto">
          <a:xfrm>
            <a:off x="5025008" y="5425481"/>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chemeClr val="bg1"/>
                </a:solidFill>
              </a:rPr>
              <a:t>salience</a:t>
            </a:r>
            <a:endParaRPr lang="en-US" sz="1400" dirty="0">
              <a:solidFill>
                <a:schemeClr val="bg1"/>
              </a:solidFill>
            </a:endParaRPr>
          </a:p>
        </p:txBody>
      </p:sp>
      <p:sp>
        <p:nvSpPr>
          <p:cNvPr id="22" name="Text Box 8"/>
          <p:cNvSpPr txBox="1">
            <a:spLocks noChangeArrowheads="1"/>
          </p:cNvSpPr>
          <p:nvPr/>
        </p:nvSpPr>
        <p:spPr bwMode="auto">
          <a:xfrm>
            <a:off x="3224808" y="5425480"/>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chemeClr val="bg1"/>
                </a:solidFill>
              </a:rPr>
              <a:t>visual input</a:t>
            </a:r>
            <a:endParaRPr lang="en-US" sz="1400" dirty="0">
              <a:solidFill>
                <a:schemeClr val="bg1"/>
              </a:solidFill>
            </a:endParaRPr>
          </a:p>
        </p:txBody>
      </p:sp>
      <p:sp>
        <p:nvSpPr>
          <p:cNvPr id="23" name="Text Box 8"/>
          <p:cNvSpPr txBox="1">
            <a:spLocks noChangeArrowheads="1"/>
          </p:cNvSpPr>
          <p:nvPr/>
        </p:nvSpPr>
        <p:spPr bwMode="auto">
          <a:xfrm>
            <a:off x="1496616" y="5425481"/>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stimulus</a:t>
            </a:r>
            <a:endParaRPr lang="en-US" sz="1400" dirty="0">
              <a:solidFill>
                <a:srgbClr val="990033"/>
              </a:solidFill>
            </a:endParaRPr>
          </a:p>
        </p:txBody>
      </p:sp>
      <p:sp>
        <p:nvSpPr>
          <p:cNvPr id="24" name="Text Box 8"/>
          <p:cNvSpPr txBox="1">
            <a:spLocks noChangeArrowheads="1"/>
          </p:cNvSpPr>
          <p:nvPr/>
        </p:nvSpPr>
        <p:spPr bwMode="auto">
          <a:xfrm>
            <a:off x="7521996" y="5425481"/>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sampling</a:t>
            </a:r>
            <a:endParaRPr lang="en-US" sz="1400" dirty="0">
              <a:solidFill>
                <a:srgbClr val="990033"/>
              </a:solidFill>
            </a:endParaRPr>
          </a:p>
        </p:txBody>
      </p:sp>
      <p:sp>
        <p:nvSpPr>
          <p:cNvPr id="26" name="TextBox 25"/>
          <p:cNvSpPr txBox="1"/>
          <p:nvPr/>
        </p:nvSpPr>
        <p:spPr>
          <a:xfrm>
            <a:off x="3080792" y="404664"/>
            <a:ext cx="3788217" cy="369332"/>
          </a:xfrm>
          <a:prstGeom prst="rect">
            <a:avLst/>
          </a:prstGeom>
          <a:noFill/>
        </p:spPr>
        <p:txBody>
          <a:bodyPr wrap="none" rtlCol="0">
            <a:spAutoFit/>
          </a:bodyPr>
          <a:lstStyle/>
          <a:p>
            <a:r>
              <a:rPr lang="en-GB" dirty="0" smtClean="0">
                <a:solidFill>
                  <a:srgbClr val="990033"/>
                </a:solidFill>
              </a:rPr>
              <a:t>Sampling the world to minimise uncertainty</a:t>
            </a:r>
            <a:endParaRPr lang="en-GB" dirty="0">
              <a:solidFill>
                <a:srgbClr val="990033"/>
              </a:solidFill>
            </a:endParaRPr>
          </a:p>
        </p:txBody>
      </p:sp>
      <p:sp>
        <p:nvSpPr>
          <p:cNvPr id="27" name="Text Box 8"/>
          <p:cNvSpPr txBox="1">
            <a:spLocks noChangeArrowheads="1"/>
          </p:cNvSpPr>
          <p:nvPr/>
        </p:nvSpPr>
        <p:spPr bwMode="auto">
          <a:xfrm>
            <a:off x="2072680" y="6073553"/>
            <a:ext cx="5328592"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Perception as hypothesis testing – saccades as experiments</a:t>
            </a:r>
            <a:endParaRPr lang="en-US" sz="1400" dirty="0">
              <a:solidFill>
                <a:srgbClr val="990033"/>
              </a:solidFill>
            </a:endParaRPr>
          </a:p>
        </p:txBody>
      </p:sp>
      <p:graphicFrame>
        <p:nvGraphicFramePr>
          <p:cNvPr id="115719" name="Object 7"/>
          <p:cNvGraphicFramePr>
            <a:graphicFrameLocks noChangeAspect="1"/>
          </p:cNvGraphicFramePr>
          <p:nvPr/>
        </p:nvGraphicFramePr>
        <p:xfrm>
          <a:off x="1568624" y="3340424"/>
          <a:ext cx="823912" cy="284163"/>
        </p:xfrm>
        <a:graphic>
          <a:graphicData uri="http://schemas.openxmlformats.org/presentationml/2006/ole">
            <mc:AlternateContent xmlns:mc="http://schemas.openxmlformats.org/markup-compatibility/2006">
              <mc:Choice xmlns:v="urn:schemas-microsoft-com:vml" Requires="v">
                <p:oleObj spid="_x0000_s258073" name="Equation" r:id="rId12" imgW="583920" imgH="203040" progId="Equation.DSMT4">
                  <p:embed/>
                </p:oleObj>
              </mc:Choice>
              <mc:Fallback>
                <p:oleObj name="Equation" r:id="rId12" imgW="583920" imgH="20304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8624" y="3340424"/>
                        <a:ext cx="823912"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3656856" y="1700808"/>
            <a:ext cx="1479892" cy="261610"/>
          </a:xfrm>
          <a:prstGeom prst="rect">
            <a:avLst/>
          </a:prstGeom>
          <a:noFill/>
        </p:spPr>
        <p:txBody>
          <a:bodyPr wrap="none" rtlCol="0">
            <a:spAutoFit/>
          </a:bodyPr>
          <a:lstStyle/>
          <a:p>
            <a:r>
              <a:rPr lang="en-GB" sz="1100" dirty="0" smtClean="0">
                <a:solidFill>
                  <a:srgbClr val="990033"/>
                </a:solidFill>
              </a:rPr>
              <a:t>Free energy minimisation</a:t>
            </a:r>
            <a:endParaRPr lang="en-GB" sz="1100" dirty="0">
              <a:solidFill>
                <a:srgbClr val="990033"/>
              </a:solidFill>
            </a:endParaRPr>
          </a:p>
        </p:txBody>
      </p:sp>
      <p:sp>
        <p:nvSpPr>
          <p:cNvPr id="28" name="TextBox 27"/>
          <p:cNvSpPr txBox="1"/>
          <p:nvPr/>
        </p:nvSpPr>
        <p:spPr>
          <a:xfrm>
            <a:off x="5576185" y="1700808"/>
            <a:ext cx="1236236" cy="261610"/>
          </a:xfrm>
          <a:prstGeom prst="rect">
            <a:avLst/>
          </a:prstGeom>
          <a:noFill/>
        </p:spPr>
        <p:txBody>
          <a:bodyPr wrap="none" rtlCol="0">
            <a:spAutoFit/>
          </a:bodyPr>
          <a:lstStyle/>
          <a:p>
            <a:r>
              <a:rPr lang="en-GB" sz="1100" dirty="0" smtClean="0">
                <a:solidFill>
                  <a:srgbClr val="990033"/>
                </a:solidFill>
              </a:rPr>
              <a:t>minimise uncertainty</a:t>
            </a:r>
            <a:endParaRPr lang="en-GB" sz="1100" dirty="0">
              <a:solidFill>
                <a:srgbClr val="990033"/>
              </a:solidFill>
            </a:endParaRPr>
          </a:p>
        </p:txBody>
      </p:sp>
      <p:graphicFrame>
        <p:nvGraphicFramePr>
          <p:cNvPr id="115720" name="Object 8"/>
          <p:cNvGraphicFramePr>
            <a:graphicFrameLocks noChangeAspect="1"/>
          </p:cNvGraphicFramePr>
          <p:nvPr/>
        </p:nvGraphicFramePr>
        <p:xfrm>
          <a:off x="3994794" y="2492896"/>
          <a:ext cx="2633664" cy="444500"/>
        </p:xfrm>
        <a:graphic>
          <a:graphicData uri="http://schemas.openxmlformats.org/presentationml/2006/ole">
            <mc:AlternateContent xmlns:mc="http://schemas.openxmlformats.org/markup-compatibility/2006">
              <mc:Choice xmlns:v="urn:schemas-microsoft-com:vml" Requires="v">
                <p:oleObj spid="_x0000_s258074" name="Equation" r:id="rId14" imgW="1866600" imgH="317160" progId="Equation.DSMT4">
                  <p:embed/>
                </p:oleObj>
              </mc:Choice>
              <mc:Fallback>
                <p:oleObj name="Equation" r:id="rId14" imgW="1866600" imgH="31716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4794" y="2492896"/>
                        <a:ext cx="2633664"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Arc 28"/>
          <p:cNvSpPr/>
          <p:nvPr/>
        </p:nvSpPr>
        <p:spPr>
          <a:xfrm>
            <a:off x="4376936" y="1484784"/>
            <a:ext cx="1819473" cy="936104"/>
          </a:xfrm>
          <a:prstGeom prst="arc">
            <a:avLst>
              <a:gd name="adj1" fmla="val 21572552"/>
              <a:gd name="adj2" fmla="val 10811124"/>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11" name="Picture 19"/>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3341191" y="508990"/>
            <a:ext cx="5716265" cy="5440290"/>
          </a:xfrm>
          <a:prstGeom prst="rect">
            <a:avLst/>
          </a:prstGeom>
          <a:noFill/>
          <a:ln w="9525">
            <a:noFill/>
            <a:miter lim="800000"/>
            <a:headEnd/>
            <a:tailEnd/>
          </a:ln>
        </p:spPr>
      </p:pic>
      <p:grpSp>
        <p:nvGrpSpPr>
          <p:cNvPr id="2" name="Group 77"/>
          <p:cNvGrpSpPr/>
          <p:nvPr/>
        </p:nvGrpSpPr>
        <p:grpSpPr>
          <a:xfrm>
            <a:off x="1424608" y="2276872"/>
            <a:ext cx="936104" cy="1296144"/>
            <a:chOff x="2244439" y="260648"/>
            <a:chExt cx="1312666" cy="1872208"/>
          </a:xfrm>
        </p:grpSpPr>
        <p:pic>
          <p:nvPicPr>
            <p:cNvPr id="70"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rot="10800000">
              <a:off x="2244439" y="908720"/>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4"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a:off x="2244439" y="692696"/>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6"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rot="10800000">
              <a:off x="2244439" y="476672"/>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7"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a:off x="2288704" y="260648"/>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grpSp>
      <p:pic>
        <p:nvPicPr>
          <p:cNvPr id="66"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a:off x="272481" y="4005066"/>
            <a:ext cx="2088232" cy="2591421"/>
          </a:xfrm>
          <a:prstGeom prst="rect">
            <a:avLst/>
          </a:prstGeom>
          <a:noFill/>
          <a:ln>
            <a:noFill/>
          </a:ln>
        </p:spPr>
      </p:pic>
      <p:pic>
        <p:nvPicPr>
          <p:cNvPr id="42016" name="Picture 32"/>
          <p:cNvPicPr>
            <a:picLocks noChangeAspect="1" noChangeArrowheads="1"/>
          </p:cNvPicPr>
          <p:nvPr/>
        </p:nvPicPr>
        <p:blipFill>
          <a:blip r:embed="rId6" cstate="print">
            <a:duotone>
              <a:prstClr val="black"/>
              <a:srgbClr val="D9C3A5">
                <a:tint val="50000"/>
                <a:satMod val="180000"/>
              </a:srgbClr>
            </a:duotone>
          </a:blip>
          <a:srcRect l="30526"/>
          <a:stretch>
            <a:fillRect/>
          </a:stretch>
        </p:blipFill>
        <p:spPr bwMode="auto">
          <a:xfrm flipH="1">
            <a:off x="2576736" y="4973857"/>
            <a:ext cx="792088" cy="903417"/>
          </a:xfrm>
          <a:prstGeom prst="rect">
            <a:avLst/>
          </a:prstGeom>
          <a:noFill/>
          <a:ln w="9525">
            <a:noFill/>
            <a:miter lim="800000"/>
            <a:headEnd/>
            <a:tailEnd/>
          </a:ln>
        </p:spPr>
      </p:pic>
      <p:sp>
        <p:nvSpPr>
          <p:cNvPr id="266" name="Oval 265"/>
          <p:cNvSpPr/>
          <p:nvPr/>
        </p:nvSpPr>
        <p:spPr>
          <a:xfrm>
            <a:off x="1784647" y="4437112"/>
            <a:ext cx="4320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8" name="Straight Connector 267"/>
          <p:cNvCxnSpPr>
            <a:stCxn id="266" idx="0"/>
            <a:endCxn id="42016" idx="3"/>
          </p:cNvCxnSpPr>
          <p:nvPr/>
        </p:nvCxnSpPr>
        <p:spPr>
          <a:xfrm>
            <a:off x="2000672" y="4437112"/>
            <a:ext cx="576064" cy="988452"/>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66" idx="4"/>
            <a:endCxn id="42016" idx="3"/>
          </p:cNvCxnSpPr>
          <p:nvPr/>
        </p:nvCxnSpPr>
        <p:spPr>
          <a:xfrm>
            <a:off x="2000672" y="4869160"/>
            <a:ext cx="576064" cy="556404"/>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V="1">
            <a:off x="1352600" y="4652271"/>
            <a:ext cx="648072" cy="64893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66" idx="2"/>
            <a:endCxn id="66" idx="0"/>
          </p:cNvCxnSpPr>
          <p:nvPr/>
        </p:nvCxnSpPr>
        <p:spPr>
          <a:xfrm flipV="1">
            <a:off x="1316596" y="4005066"/>
            <a:ext cx="0" cy="2591421"/>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66" idx="3"/>
            <a:endCxn id="66" idx="1"/>
          </p:cNvCxnSpPr>
          <p:nvPr/>
        </p:nvCxnSpPr>
        <p:spPr>
          <a:xfrm flipH="1">
            <a:off x="272481" y="5300775"/>
            <a:ext cx="208823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2000672" y="4220223"/>
            <a:ext cx="0" cy="792087"/>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640633" y="4652269"/>
            <a:ext cx="720080"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0" name="AutoShape 75"/>
          <p:cNvCxnSpPr>
            <a:cxnSpLocks noChangeShapeType="1"/>
            <a:stCxn id="91" idx="3"/>
            <a:endCxn id="108" idx="1"/>
          </p:cNvCxnSpPr>
          <p:nvPr/>
        </p:nvCxnSpPr>
        <p:spPr bwMode="auto">
          <a:xfrm rot="16200000" flipH="1">
            <a:off x="4131531" y="2463516"/>
            <a:ext cx="432048" cy="922858"/>
          </a:xfrm>
          <a:prstGeom prst="curvedConnector2">
            <a:avLst/>
          </a:prstGeom>
          <a:noFill/>
          <a:ln w="19050">
            <a:solidFill>
              <a:srgbClr val="FF3300"/>
            </a:solidFill>
            <a:round/>
            <a:headEnd/>
            <a:tailEnd type="triangle" w="med" len="med"/>
          </a:ln>
        </p:spPr>
      </p:cxnSp>
      <p:sp>
        <p:nvSpPr>
          <p:cNvPr id="93" name="Oval 92"/>
          <p:cNvSpPr/>
          <p:nvPr/>
        </p:nvSpPr>
        <p:spPr>
          <a:xfrm>
            <a:off x="4880992" y="836712"/>
            <a:ext cx="504056" cy="504056"/>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0" name="Object 22"/>
          <p:cNvGraphicFramePr>
            <a:graphicFrameLocks noChangeAspect="1"/>
          </p:cNvGraphicFramePr>
          <p:nvPr/>
        </p:nvGraphicFramePr>
        <p:xfrm>
          <a:off x="4966246" y="908844"/>
          <a:ext cx="353061" cy="336550"/>
        </p:xfrm>
        <a:graphic>
          <a:graphicData uri="http://schemas.openxmlformats.org/presentationml/2006/ole">
            <mc:AlternateContent xmlns:mc="http://schemas.openxmlformats.org/markup-compatibility/2006">
              <mc:Choice xmlns:v="urn:schemas-microsoft-com:vml" Requires="v">
                <p:oleObj spid="_x0000_s260158" name="Equation" r:id="rId7" imgW="253800" imgH="241200" progId="Equation.DSMT4">
                  <p:embed/>
                </p:oleObj>
              </mc:Choice>
              <mc:Fallback>
                <p:oleObj name="Equation" r:id="rId7" imgW="253800" imgH="2412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6246" y="908844"/>
                        <a:ext cx="35306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0" name="AutoShape 75"/>
          <p:cNvCxnSpPr>
            <a:cxnSpLocks noChangeShapeType="1"/>
            <a:stCxn id="93" idx="6"/>
            <a:endCxn id="114" idx="0"/>
          </p:cNvCxnSpPr>
          <p:nvPr/>
        </p:nvCxnSpPr>
        <p:spPr bwMode="auto">
          <a:xfrm>
            <a:off x="5385048" y="1088740"/>
            <a:ext cx="1534926" cy="612068"/>
          </a:xfrm>
          <a:prstGeom prst="curvedConnector2">
            <a:avLst/>
          </a:prstGeom>
          <a:noFill/>
          <a:ln w="19050">
            <a:solidFill>
              <a:srgbClr val="FF3300"/>
            </a:solidFill>
            <a:round/>
            <a:headEnd/>
            <a:tailEnd type="triangle" w="med" len="med"/>
          </a:ln>
        </p:spPr>
      </p:cxnSp>
      <p:sp>
        <p:nvSpPr>
          <p:cNvPr id="12305" name="Text Box 20"/>
          <p:cNvSpPr txBox="1">
            <a:spLocks noChangeArrowheads="1"/>
          </p:cNvSpPr>
          <p:nvPr/>
        </p:nvSpPr>
        <p:spPr bwMode="auto">
          <a:xfrm>
            <a:off x="3177158" y="476672"/>
            <a:ext cx="3119438" cy="5137150"/>
          </a:xfrm>
          <a:prstGeom prst="rect">
            <a:avLst/>
          </a:prstGeom>
          <a:noFill/>
          <a:ln w="9525">
            <a:noFill/>
            <a:miter lim="800000"/>
            <a:headEnd/>
            <a:tailEnd/>
          </a:ln>
        </p:spPr>
        <p:txBody>
          <a:bodyPr wrap="none" anchor="ctr"/>
          <a:lstStyle/>
          <a:p>
            <a:endParaRPr lang="en-GB">
              <a:latin typeface="Arial" charset="0"/>
            </a:endParaRPr>
          </a:p>
        </p:txBody>
      </p:sp>
      <p:sp>
        <p:nvSpPr>
          <p:cNvPr id="75" name="Text Box 10"/>
          <p:cNvSpPr txBox="1">
            <a:spLocks noChangeArrowheads="1"/>
          </p:cNvSpPr>
          <p:nvPr/>
        </p:nvSpPr>
        <p:spPr bwMode="auto">
          <a:xfrm>
            <a:off x="7257255" y="980728"/>
            <a:ext cx="1368153" cy="253916"/>
          </a:xfrm>
          <a:prstGeom prst="rect">
            <a:avLst/>
          </a:prstGeom>
          <a:noFill/>
          <a:ln w="12700">
            <a:noFill/>
            <a:miter lim="800000"/>
            <a:headEnd/>
            <a:tailEnd/>
          </a:ln>
        </p:spPr>
        <p:txBody>
          <a:bodyPr wrap="square">
            <a:spAutoFit/>
          </a:bodyPr>
          <a:lstStyle/>
          <a:p>
            <a:pPr algn="ctr" eaLnBrk="0" hangingPunct="0"/>
            <a:r>
              <a:rPr lang="en-US" sz="1050" dirty="0" smtClean="0"/>
              <a:t>Frontal eye fields</a:t>
            </a:r>
            <a:endParaRPr lang="en-US" sz="1050" dirty="0"/>
          </a:p>
        </p:txBody>
      </p:sp>
      <p:sp>
        <p:nvSpPr>
          <p:cNvPr id="88" name="Oval 87"/>
          <p:cNvSpPr/>
          <p:nvPr/>
        </p:nvSpPr>
        <p:spPr>
          <a:xfrm>
            <a:off x="5673080" y="5805264"/>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005" name="Object 21"/>
          <p:cNvGraphicFramePr>
            <a:graphicFrameLocks noChangeAspect="1"/>
          </p:cNvGraphicFramePr>
          <p:nvPr/>
        </p:nvGraphicFramePr>
        <p:xfrm>
          <a:off x="5817095" y="5805264"/>
          <a:ext cx="288032" cy="420970"/>
        </p:xfrm>
        <a:graphic>
          <a:graphicData uri="http://schemas.openxmlformats.org/presentationml/2006/ole">
            <mc:AlternateContent xmlns:mc="http://schemas.openxmlformats.org/markup-compatibility/2006">
              <mc:Choice xmlns:v="urn:schemas-microsoft-com:vml" Requires="v">
                <p:oleObj spid="_x0000_s260159" name="Equation" r:id="rId9" imgW="164880" imgH="241200" progId="Equation.DSMT4">
                  <p:embed/>
                </p:oleObj>
              </mc:Choice>
              <mc:Fallback>
                <p:oleObj name="Equation" r:id="rId9" imgW="164880" imgH="241200" progId="Equation.DSMT4">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7095" y="5805264"/>
                        <a:ext cx="288032" cy="42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 name="Isosceles Triangle 86"/>
          <p:cNvSpPr/>
          <p:nvPr/>
        </p:nvSpPr>
        <p:spPr>
          <a:xfrm>
            <a:off x="5673080" y="5157192"/>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006" name="Object 22"/>
          <p:cNvGraphicFramePr>
            <a:graphicFrameLocks noChangeAspect="1"/>
          </p:cNvGraphicFramePr>
          <p:nvPr/>
        </p:nvGraphicFramePr>
        <p:xfrm>
          <a:off x="5817095" y="5373216"/>
          <a:ext cx="354330" cy="336550"/>
        </p:xfrm>
        <a:graphic>
          <a:graphicData uri="http://schemas.openxmlformats.org/presentationml/2006/ole">
            <mc:AlternateContent xmlns:mc="http://schemas.openxmlformats.org/markup-compatibility/2006">
              <mc:Choice xmlns:v="urn:schemas-microsoft-com:vml" Requires="v">
                <p:oleObj spid="_x0000_s260160" name="Equation" r:id="rId11" imgW="253800" imgH="241200" progId="Equation.DSMT4">
                  <p:embed/>
                </p:oleObj>
              </mc:Choice>
              <mc:Fallback>
                <p:oleObj name="Equation" r:id="rId11" imgW="253800" imgH="241200" progId="Equation.DSMT4">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7095" y="5373216"/>
                        <a:ext cx="35433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 name="Oval 88"/>
          <p:cNvSpPr/>
          <p:nvPr/>
        </p:nvSpPr>
        <p:spPr>
          <a:xfrm>
            <a:off x="3584848" y="2780928"/>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0" name="Object 21"/>
          <p:cNvGraphicFramePr>
            <a:graphicFrameLocks noChangeAspect="1"/>
          </p:cNvGraphicFramePr>
          <p:nvPr/>
        </p:nvGraphicFramePr>
        <p:xfrm>
          <a:off x="3679776" y="2791671"/>
          <a:ext cx="265113" cy="420687"/>
        </p:xfrm>
        <a:graphic>
          <a:graphicData uri="http://schemas.openxmlformats.org/presentationml/2006/ole">
            <mc:AlternateContent xmlns:mc="http://schemas.openxmlformats.org/markup-compatibility/2006">
              <mc:Choice xmlns:v="urn:schemas-microsoft-com:vml" Requires="v">
                <p:oleObj spid="_x0000_s260161" name="Equation" r:id="rId13" imgW="152280" imgH="241200" progId="Equation.DSMT4">
                  <p:embed/>
                </p:oleObj>
              </mc:Choice>
              <mc:Fallback>
                <p:oleObj name="Equation" r:id="rId13" imgW="152280" imgH="241200" progId="Equation.DSMT4">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9776" y="2791671"/>
                        <a:ext cx="2651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 name="Isosceles Triangle 98"/>
          <p:cNvSpPr/>
          <p:nvPr/>
        </p:nvSpPr>
        <p:spPr>
          <a:xfrm>
            <a:off x="4808984" y="141277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4" name="Object 21"/>
          <p:cNvGraphicFramePr>
            <a:graphicFrameLocks noChangeAspect="1"/>
          </p:cNvGraphicFramePr>
          <p:nvPr/>
        </p:nvGraphicFramePr>
        <p:xfrm>
          <a:off x="4936397" y="1652290"/>
          <a:ext cx="389890" cy="336550"/>
        </p:xfrm>
        <a:graphic>
          <a:graphicData uri="http://schemas.openxmlformats.org/presentationml/2006/ole">
            <mc:AlternateContent xmlns:mc="http://schemas.openxmlformats.org/markup-compatibility/2006">
              <mc:Choice xmlns:v="urn:schemas-microsoft-com:vml" Requires="v">
                <p:oleObj spid="_x0000_s260162" name="Equation" r:id="rId15" imgW="279360" imgH="241200" progId="Equation.DSMT4">
                  <p:embed/>
                </p:oleObj>
              </mc:Choice>
              <mc:Fallback>
                <p:oleObj name="Equation" r:id="rId15" imgW="279360" imgH="241200" progId="Equation.DSMT4">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36397" y="1652290"/>
                        <a:ext cx="38989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 name="Oval 113"/>
          <p:cNvSpPr/>
          <p:nvPr/>
        </p:nvSpPr>
        <p:spPr>
          <a:xfrm>
            <a:off x="6667946" y="1700808"/>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5" name="Object 21"/>
          <p:cNvGraphicFramePr>
            <a:graphicFrameLocks noChangeAspect="1"/>
          </p:cNvGraphicFramePr>
          <p:nvPr/>
        </p:nvGraphicFramePr>
        <p:xfrm>
          <a:off x="6825208" y="1772816"/>
          <a:ext cx="265430" cy="320040"/>
        </p:xfrm>
        <a:graphic>
          <a:graphicData uri="http://schemas.openxmlformats.org/presentationml/2006/ole">
            <mc:AlternateContent xmlns:mc="http://schemas.openxmlformats.org/markup-compatibility/2006">
              <mc:Choice xmlns:v="urn:schemas-microsoft-com:vml" Requires="v">
                <p:oleObj spid="_x0000_s260163" name="Equation" r:id="rId17" imgW="190440" imgH="228600" progId="Equation.DSMT4">
                  <p:embed/>
                </p:oleObj>
              </mc:Choice>
              <mc:Fallback>
                <p:oleObj name="Equation" r:id="rId17" imgW="190440" imgH="2286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25208" y="1772816"/>
                        <a:ext cx="265430" cy="3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 name="Isosceles Triangle 116"/>
          <p:cNvSpPr/>
          <p:nvPr/>
        </p:nvSpPr>
        <p:spPr>
          <a:xfrm>
            <a:off x="6609184" y="980728"/>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8" name="Object 22"/>
          <p:cNvGraphicFramePr>
            <a:graphicFrameLocks noChangeAspect="1"/>
          </p:cNvGraphicFramePr>
          <p:nvPr/>
        </p:nvGraphicFramePr>
        <p:xfrm>
          <a:off x="6811362" y="1196752"/>
          <a:ext cx="229870" cy="318770"/>
        </p:xfrm>
        <a:graphic>
          <a:graphicData uri="http://schemas.openxmlformats.org/presentationml/2006/ole">
            <mc:AlternateContent xmlns:mc="http://schemas.openxmlformats.org/markup-compatibility/2006">
              <mc:Choice xmlns:v="urn:schemas-microsoft-com:vml" Requires="v">
                <p:oleObj spid="_x0000_s260164" name="Equation" r:id="rId19" imgW="164880" imgH="228600" progId="Equation.DSMT4">
                  <p:embed/>
                </p:oleObj>
              </mc:Choice>
              <mc:Fallback>
                <p:oleObj name="Equation" r:id="rId19" imgW="164880" imgH="2286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11362" y="1196752"/>
                        <a:ext cx="229870" cy="31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4" name="Picture 7"/>
          <p:cNvPicPr>
            <a:picLocks noChangeAspect="1" noChangeArrowheads="1"/>
          </p:cNvPicPr>
          <p:nvPr/>
        </p:nvPicPr>
        <p:blipFill>
          <a:blip r:embed="rId21" cstate="print">
            <a:duotone>
              <a:prstClr val="black"/>
              <a:srgbClr val="D9C3A5">
                <a:tint val="50000"/>
                <a:satMod val="180000"/>
              </a:srgbClr>
            </a:duotone>
          </a:blip>
          <a:stretch>
            <a:fillRect/>
          </a:stretch>
        </p:blipFill>
        <p:spPr bwMode="auto">
          <a:xfrm>
            <a:off x="6249146" y="3717035"/>
            <a:ext cx="1008111" cy="1008111"/>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sp>
        <p:nvSpPr>
          <p:cNvPr id="120" name="Isosceles Triangle 119"/>
          <p:cNvSpPr/>
          <p:nvPr/>
        </p:nvSpPr>
        <p:spPr>
          <a:xfrm>
            <a:off x="7113241" y="3789040"/>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1" name="Object 21"/>
          <p:cNvGraphicFramePr>
            <a:graphicFrameLocks noChangeAspect="1"/>
          </p:cNvGraphicFramePr>
          <p:nvPr/>
        </p:nvGraphicFramePr>
        <p:xfrm>
          <a:off x="7332663" y="4022727"/>
          <a:ext cx="176212" cy="282575"/>
        </p:xfrm>
        <a:graphic>
          <a:graphicData uri="http://schemas.openxmlformats.org/presentationml/2006/ole">
            <mc:AlternateContent xmlns:mc="http://schemas.openxmlformats.org/markup-compatibility/2006">
              <mc:Choice xmlns:v="urn:schemas-microsoft-com:vml" Requires="v">
                <p:oleObj spid="_x0000_s260165" name="Equation" r:id="rId22" imgW="126720" imgH="203040" progId="Equation.DSMT4">
                  <p:embed/>
                </p:oleObj>
              </mc:Choice>
              <mc:Fallback>
                <p:oleObj name="Equation" r:id="rId22" imgW="126720" imgH="20304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32663" y="4022727"/>
                        <a:ext cx="17621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5" name="AutoShape 61"/>
          <p:cNvCxnSpPr>
            <a:cxnSpLocks noChangeShapeType="1"/>
            <a:stCxn id="89" idx="2"/>
            <a:endCxn id="42016" idx="0"/>
          </p:cNvCxnSpPr>
          <p:nvPr/>
        </p:nvCxnSpPr>
        <p:spPr bwMode="auto">
          <a:xfrm rot="10800000" flipV="1">
            <a:off x="2972781" y="3032957"/>
            <a:ext cx="612068" cy="1940899"/>
          </a:xfrm>
          <a:prstGeom prst="curvedConnector2">
            <a:avLst/>
          </a:prstGeom>
          <a:noFill/>
          <a:ln w="19050">
            <a:solidFill>
              <a:schemeClr val="tx1"/>
            </a:solidFill>
            <a:round/>
            <a:headEnd type="triangle" w="med" len="med"/>
            <a:tailEnd/>
          </a:ln>
        </p:spPr>
      </p:cxnSp>
      <p:cxnSp>
        <p:nvCxnSpPr>
          <p:cNvPr id="129" name="AutoShape 61"/>
          <p:cNvCxnSpPr>
            <a:cxnSpLocks noChangeShapeType="1"/>
            <a:stCxn id="91" idx="5"/>
            <a:endCxn id="89" idx="6"/>
          </p:cNvCxnSpPr>
          <p:nvPr/>
        </p:nvCxnSpPr>
        <p:spPr bwMode="auto">
          <a:xfrm>
            <a:off x="4030142" y="2420888"/>
            <a:ext cx="58762" cy="612068"/>
          </a:xfrm>
          <a:prstGeom prst="curvedConnector3">
            <a:avLst>
              <a:gd name="adj1" fmla="val 634110"/>
            </a:avLst>
          </a:prstGeom>
          <a:noFill/>
          <a:ln w="19050">
            <a:solidFill>
              <a:schemeClr val="tx1"/>
            </a:solidFill>
            <a:round/>
            <a:headEnd type="triangle" w="med" len="med"/>
            <a:tailEnd/>
          </a:ln>
        </p:spPr>
      </p:cxnSp>
      <p:cxnSp>
        <p:nvCxnSpPr>
          <p:cNvPr id="138" name="AutoShape 61"/>
          <p:cNvCxnSpPr>
            <a:cxnSpLocks noChangeShapeType="1"/>
            <a:stCxn id="88" idx="3"/>
            <a:endCxn id="42016" idx="2"/>
          </p:cNvCxnSpPr>
          <p:nvPr/>
        </p:nvCxnSpPr>
        <p:spPr bwMode="auto">
          <a:xfrm rot="5400000" flipH="1">
            <a:off x="4180724" y="4669331"/>
            <a:ext cx="358229" cy="2774117"/>
          </a:xfrm>
          <a:prstGeom prst="curvedConnector3">
            <a:avLst>
              <a:gd name="adj1" fmla="val -84420"/>
            </a:avLst>
          </a:prstGeom>
          <a:noFill/>
          <a:ln w="19050">
            <a:solidFill>
              <a:schemeClr val="tx1"/>
            </a:solidFill>
            <a:round/>
            <a:headEnd type="triangle" w="med" len="med"/>
            <a:tailEnd/>
          </a:ln>
        </p:spPr>
      </p:cxnSp>
      <p:cxnSp>
        <p:nvCxnSpPr>
          <p:cNvPr id="142" name="AutoShape 61"/>
          <p:cNvCxnSpPr>
            <a:cxnSpLocks noChangeShapeType="1"/>
            <a:stCxn id="87" idx="5"/>
            <a:endCxn id="88" idx="6"/>
          </p:cNvCxnSpPr>
          <p:nvPr/>
        </p:nvCxnSpPr>
        <p:spPr bwMode="auto">
          <a:xfrm>
            <a:off x="6105128" y="5445224"/>
            <a:ext cx="72008" cy="612068"/>
          </a:xfrm>
          <a:prstGeom prst="curvedConnector3">
            <a:avLst>
              <a:gd name="adj1" fmla="val 517465"/>
            </a:avLst>
          </a:prstGeom>
          <a:noFill/>
          <a:ln w="19050">
            <a:solidFill>
              <a:schemeClr val="tx1"/>
            </a:solidFill>
            <a:round/>
            <a:headEnd type="triangle" w="med" len="med"/>
            <a:tailEnd/>
          </a:ln>
        </p:spPr>
      </p:cxnSp>
      <p:sp>
        <p:nvSpPr>
          <p:cNvPr id="147" name="Oval 146"/>
          <p:cNvSpPr/>
          <p:nvPr/>
        </p:nvSpPr>
        <p:spPr>
          <a:xfrm>
            <a:off x="3152800" y="5230067"/>
            <a:ext cx="432049" cy="43204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cxnSp>
        <p:nvCxnSpPr>
          <p:cNvPr id="158" name="AutoShape 61"/>
          <p:cNvCxnSpPr>
            <a:cxnSpLocks noChangeShapeType="1"/>
            <a:stCxn id="91" idx="5"/>
            <a:endCxn id="108" idx="0"/>
          </p:cNvCxnSpPr>
          <p:nvPr/>
        </p:nvCxnSpPr>
        <p:spPr bwMode="auto">
          <a:xfrm>
            <a:off x="4030143" y="2420888"/>
            <a:ext cx="922858" cy="432048"/>
          </a:xfrm>
          <a:prstGeom prst="curvedConnector2">
            <a:avLst/>
          </a:prstGeom>
          <a:noFill/>
          <a:ln w="19050">
            <a:solidFill>
              <a:schemeClr val="tx1"/>
            </a:solidFill>
            <a:round/>
            <a:headEnd type="triangle" w="med" len="med"/>
            <a:tailEnd/>
          </a:ln>
        </p:spPr>
      </p:cxnSp>
      <p:cxnSp>
        <p:nvCxnSpPr>
          <p:cNvPr id="161" name="AutoShape 75"/>
          <p:cNvCxnSpPr>
            <a:cxnSpLocks noChangeShapeType="1"/>
            <a:stCxn id="91" idx="0"/>
            <a:endCxn id="99" idx="1"/>
          </p:cNvCxnSpPr>
          <p:nvPr/>
        </p:nvCxnSpPr>
        <p:spPr bwMode="auto">
          <a:xfrm rot="5400000" flipH="1" flipV="1">
            <a:off x="4203539" y="1383396"/>
            <a:ext cx="432048" cy="1066873"/>
          </a:xfrm>
          <a:prstGeom prst="curvedConnector2">
            <a:avLst/>
          </a:prstGeom>
          <a:noFill/>
          <a:ln w="19050">
            <a:solidFill>
              <a:srgbClr val="FF3300"/>
            </a:solidFill>
            <a:round/>
            <a:headEnd/>
            <a:tailEnd type="triangle" w="med" len="med"/>
          </a:ln>
        </p:spPr>
      </p:cxnSp>
      <p:cxnSp>
        <p:nvCxnSpPr>
          <p:cNvPr id="165" name="AutoShape 61"/>
          <p:cNvCxnSpPr>
            <a:cxnSpLocks noChangeShapeType="1"/>
            <a:stCxn id="91" idx="5"/>
            <a:endCxn id="99" idx="3"/>
          </p:cNvCxnSpPr>
          <p:nvPr/>
        </p:nvCxnSpPr>
        <p:spPr bwMode="auto">
          <a:xfrm flipV="1">
            <a:off x="4030143" y="1988840"/>
            <a:ext cx="1066873" cy="432048"/>
          </a:xfrm>
          <a:prstGeom prst="curvedConnector2">
            <a:avLst/>
          </a:prstGeom>
          <a:noFill/>
          <a:ln w="19050">
            <a:solidFill>
              <a:schemeClr val="tx1"/>
            </a:solidFill>
            <a:round/>
            <a:headEnd type="triangle" w="med" len="med"/>
            <a:tailEnd/>
          </a:ln>
        </p:spPr>
      </p:cxnSp>
      <p:cxnSp>
        <p:nvCxnSpPr>
          <p:cNvPr id="175" name="AutoShape 75"/>
          <p:cNvCxnSpPr>
            <a:cxnSpLocks noChangeShapeType="1"/>
            <a:stCxn id="93" idx="2"/>
            <a:endCxn id="99" idx="1"/>
          </p:cNvCxnSpPr>
          <p:nvPr/>
        </p:nvCxnSpPr>
        <p:spPr bwMode="auto">
          <a:xfrm rot="10800000" flipH="1" flipV="1">
            <a:off x="4880992" y="1088740"/>
            <a:ext cx="72008" cy="612068"/>
          </a:xfrm>
          <a:prstGeom prst="curvedConnector3">
            <a:avLst>
              <a:gd name="adj1" fmla="val -417465"/>
            </a:avLst>
          </a:prstGeom>
          <a:noFill/>
          <a:ln w="19050">
            <a:solidFill>
              <a:srgbClr val="FF3300"/>
            </a:solidFill>
            <a:round/>
            <a:headEnd/>
            <a:tailEnd type="triangle" w="med" len="med"/>
          </a:ln>
        </p:spPr>
      </p:cxnSp>
      <p:cxnSp>
        <p:nvCxnSpPr>
          <p:cNvPr id="178" name="AutoShape 75"/>
          <p:cNvCxnSpPr>
            <a:cxnSpLocks noChangeShapeType="1"/>
            <a:stCxn id="111" idx="2"/>
            <a:endCxn id="108" idx="1"/>
          </p:cNvCxnSpPr>
          <p:nvPr/>
        </p:nvCxnSpPr>
        <p:spPr bwMode="auto">
          <a:xfrm rot="10800000" flipH="1">
            <a:off x="4736976" y="3140968"/>
            <a:ext cx="72008" cy="612068"/>
          </a:xfrm>
          <a:prstGeom prst="curvedConnector3">
            <a:avLst>
              <a:gd name="adj1" fmla="val -417465"/>
            </a:avLst>
          </a:prstGeom>
          <a:noFill/>
          <a:ln w="19050">
            <a:solidFill>
              <a:srgbClr val="FF3300"/>
            </a:solidFill>
            <a:round/>
            <a:headEnd/>
            <a:tailEnd type="triangle" w="med" len="med"/>
          </a:ln>
        </p:spPr>
      </p:cxnSp>
      <p:cxnSp>
        <p:nvCxnSpPr>
          <p:cNvPr id="181" name="AutoShape 61"/>
          <p:cNvCxnSpPr>
            <a:cxnSpLocks noChangeShapeType="1"/>
            <a:stCxn id="93" idx="6"/>
            <a:endCxn id="99" idx="5"/>
          </p:cNvCxnSpPr>
          <p:nvPr/>
        </p:nvCxnSpPr>
        <p:spPr bwMode="auto">
          <a:xfrm flipH="1">
            <a:off x="5241032" y="1088740"/>
            <a:ext cx="144016" cy="612068"/>
          </a:xfrm>
          <a:prstGeom prst="curvedConnector3">
            <a:avLst>
              <a:gd name="adj1" fmla="val -158732"/>
            </a:avLst>
          </a:prstGeom>
          <a:noFill/>
          <a:ln w="19050">
            <a:solidFill>
              <a:schemeClr val="tx1"/>
            </a:solidFill>
            <a:round/>
            <a:headEnd type="triangle" w="med" len="med"/>
            <a:tailEnd/>
          </a:ln>
        </p:spPr>
      </p:cxnSp>
      <p:cxnSp>
        <p:nvCxnSpPr>
          <p:cNvPr id="184" name="AutoShape 61"/>
          <p:cNvCxnSpPr>
            <a:cxnSpLocks noChangeShapeType="1"/>
            <a:stCxn id="111" idx="6"/>
            <a:endCxn id="108" idx="5"/>
          </p:cNvCxnSpPr>
          <p:nvPr/>
        </p:nvCxnSpPr>
        <p:spPr bwMode="auto">
          <a:xfrm flipH="1" flipV="1">
            <a:off x="5097016" y="3140968"/>
            <a:ext cx="144016" cy="612068"/>
          </a:xfrm>
          <a:prstGeom prst="curvedConnector3">
            <a:avLst>
              <a:gd name="adj1" fmla="val -158732"/>
            </a:avLst>
          </a:prstGeom>
          <a:noFill/>
          <a:ln w="19050">
            <a:solidFill>
              <a:schemeClr val="tx1"/>
            </a:solidFill>
            <a:round/>
            <a:headEnd type="triangle" w="med" len="med"/>
            <a:tailEnd/>
          </a:ln>
        </p:spPr>
      </p:cxnSp>
      <p:cxnSp>
        <p:nvCxnSpPr>
          <p:cNvPr id="192" name="AutoShape 75"/>
          <p:cNvCxnSpPr>
            <a:cxnSpLocks noChangeShapeType="1"/>
            <a:stCxn id="87" idx="1"/>
            <a:endCxn id="147" idx="6"/>
          </p:cNvCxnSpPr>
          <p:nvPr/>
        </p:nvCxnSpPr>
        <p:spPr bwMode="auto">
          <a:xfrm rot="10800000" flipV="1">
            <a:off x="3584850" y="5445223"/>
            <a:ext cx="2232247" cy="867"/>
          </a:xfrm>
          <a:prstGeom prst="curvedConnector3">
            <a:avLst>
              <a:gd name="adj1" fmla="val 50000"/>
            </a:avLst>
          </a:prstGeom>
          <a:noFill/>
          <a:ln w="19050">
            <a:solidFill>
              <a:srgbClr val="FF3300"/>
            </a:solidFill>
            <a:round/>
            <a:headEnd/>
            <a:tailEnd type="triangle" w="med" len="med"/>
          </a:ln>
        </p:spPr>
      </p:cxnSp>
      <p:cxnSp>
        <p:nvCxnSpPr>
          <p:cNvPr id="198" name="AutoShape 75"/>
          <p:cNvCxnSpPr>
            <a:cxnSpLocks noChangeShapeType="1"/>
            <a:stCxn id="87" idx="1"/>
            <a:endCxn id="99" idx="3"/>
          </p:cNvCxnSpPr>
          <p:nvPr/>
        </p:nvCxnSpPr>
        <p:spPr bwMode="auto">
          <a:xfrm rot="10800000">
            <a:off x="5097016" y="1988840"/>
            <a:ext cx="720080" cy="3456384"/>
          </a:xfrm>
          <a:prstGeom prst="curvedConnector2">
            <a:avLst/>
          </a:prstGeom>
          <a:noFill/>
          <a:ln w="19050">
            <a:solidFill>
              <a:srgbClr val="FF3300"/>
            </a:solidFill>
            <a:round/>
            <a:headEnd/>
            <a:tailEnd type="triangle" w="med" len="med"/>
          </a:ln>
        </p:spPr>
      </p:cxnSp>
      <p:cxnSp>
        <p:nvCxnSpPr>
          <p:cNvPr id="204" name="AutoShape 61"/>
          <p:cNvCxnSpPr>
            <a:cxnSpLocks noChangeShapeType="1"/>
            <a:stCxn id="87" idx="0"/>
            <a:endCxn id="99" idx="5"/>
          </p:cNvCxnSpPr>
          <p:nvPr/>
        </p:nvCxnSpPr>
        <p:spPr bwMode="auto">
          <a:xfrm rot="16200000" flipV="1">
            <a:off x="3872880" y="3068960"/>
            <a:ext cx="3456384" cy="720080"/>
          </a:xfrm>
          <a:prstGeom prst="curvedConnector2">
            <a:avLst/>
          </a:prstGeom>
          <a:noFill/>
          <a:ln w="19050">
            <a:solidFill>
              <a:schemeClr val="tx1"/>
            </a:solidFill>
            <a:round/>
            <a:headEnd type="triangle" w="med" len="med"/>
            <a:tailEnd/>
          </a:ln>
        </p:spPr>
      </p:cxnSp>
      <p:cxnSp>
        <p:nvCxnSpPr>
          <p:cNvPr id="207" name="AutoShape 61"/>
          <p:cNvCxnSpPr>
            <a:cxnSpLocks noChangeShapeType="1"/>
            <a:stCxn id="93" idx="4"/>
            <a:endCxn id="114" idx="2"/>
          </p:cNvCxnSpPr>
          <p:nvPr/>
        </p:nvCxnSpPr>
        <p:spPr bwMode="auto">
          <a:xfrm rot="16200000" flipH="1">
            <a:off x="5594449" y="879339"/>
            <a:ext cx="612068" cy="1534926"/>
          </a:xfrm>
          <a:prstGeom prst="curvedConnector2">
            <a:avLst/>
          </a:prstGeom>
          <a:noFill/>
          <a:ln w="19050">
            <a:solidFill>
              <a:schemeClr val="tx1"/>
            </a:solidFill>
            <a:round/>
            <a:headEnd type="triangle" w="med" len="med"/>
            <a:tailEnd/>
          </a:ln>
        </p:spPr>
      </p:cxnSp>
      <p:cxnSp>
        <p:nvCxnSpPr>
          <p:cNvPr id="213" name="AutoShape 61"/>
          <p:cNvCxnSpPr>
            <a:cxnSpLocks noChangeShapeType="1"/>
            <a:stCxn id="117" idx="5"/>
            <a:endCxn id="114" idx="6"/>
          </p:cNvCxnSpPr>
          <p:nvPr/>
        </p:nvCxnSpPr>
        <p:spPr bwMode="auto">
          <a:xfrm>
            <a:off x="7041233" y="1268760"/>
            <a:ext cx="130770" cy="684076"/>
          </a:xfrm>
          <a:prstGeom prst="curvedConnector3">
            <a:avLst>
              <a:gd name="adj1" fmla="val 284940"/>
            </a:avLst>
          </a:prstGeom>
          <a:noFill/>
          <a:ln w="19050">
            <a:solidFill>
              <a:schemeClr val="tx1"/>
            </a:solidFill>
            <a:round/>
            <a:headEnd type="triangle" w="med" len="med"/>
            <a:tailEnd/>
          </a:ln>
        </p:spPr>
      </p:cxnSp>
      <p:cxnSp>
        <p:nvCxnSpPr>
          <p:cNvPr id="216" name="AutoShape 75"/>
          <p:cNvCxnSpPr>
            <a:cxnSpLocks noChangeShapeType="1"/>
            <a:stCxn id="117" idx="1"/>
            <a:endCxn id="114" idx="2"/>
          </p:cNvCxnSpPr>
          <p:nvPr/>
        </p:nvCxnSpPr>
        <p:spPr bwMode="auto">
          <a:xfrm rot="10800000" flipV="1">
            <a:off x="6667946" y="1268760"/>
            <a:ext cx="85254" cy="684076"/>
          </a:xfrm>
          <a:prstGeom prst="curvedConnector3">
            <a:avLst>
              <a:gd name="adj1" fmla="val 437066"/>
            </a:avLst>
          </a:prstGeom>
          <a:noFill/>
          <a:ln w="19050">
            <a:solidFill>
              <a:srgbClr val="FF3300"/>
            </a:solidFill>
            <a:round/>
            <a:headEnd/>
            <a:tailEnd type="triangle" w="med" len="med"/>
          </a:ln>
        </p:spPr>
      </p:cxnSp>
      <p:cxnSp>
        <p:nvCxnSpPr>
          <p:cNvPr id="219" name="AutoShape 61"/>
          <p:cNvCxnSpPr>
            <a:cxnSpLocks noChangeShapeType="1"/>
            <a:stCxn id="117" idx="5"/>
            <a:endCxn id="120" idx="5"/>
          </p:cNvCxnSpPr>
          <p:nvPr/>
        </p:nvCxnSpPr>
        <p:spPr bwMode="auto">
          <a:xfrm>
            <a:off x="7041232" y="1268760"/>
            <a:ext cx="504056" cy="2808312"/>
          </a:xfrm>
          <a:prstGeom prst="curvedConnector3">
            <a:avLst>
              <a:gd name="adj1" fmla="val 173924"/>
            </a:avLst>
          </a:prstGeom>
          <a:noFill/>
          <a:ln w="19050">
            <a:solidFill>
              <a:schemeClr val="tx1"/>
            </a:solidFill>
            <a:round/>
            <a:headEnd type="triangle" w="med" len="med"/>
            <a:tailEnd/>
          </a:ln>
        </p:spPr>
      </p:cxnSp>
      <p:sp>
        <p:nvSpPr>
          <p:cNvPr id="111" name="Oval 110"/>
          <p:cNvSpPr/>
          <p:nvPr/>
        </p:nvSpPr>
        <p:spPr>
          <a:xfrm>
            <a:off x="4736976" y="3501008"/>
            <a:ext cx="504056" cy="504056"/>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2" name="Object 22"/>
          <p:cNvGraphicFramePr>
            <a:graphicFrameLocks noChangeAspect="1"/>
          </p:cNvGraphicFramePr>
          <p:nvPr/>
        </p:nvGraphicFramePr>
        <p:xfrm>
          <a:off x="4808984" y="3573016"/>
          <a:ext cx="335280" cy="336550"/>
        </p:xfrm>
        <a:graphic>
          <a:graphicData uri="http://schemas.openxmlformats.org/presentationml/2006/ole">
            <mc:AlternateContent xmlns:mc="http://schemas.openxmlformats.org/markup-compatibility/2006">
              <mc:Choice xmlns:v="urn:schemas-microsoft-com:vml" Requires="v">
                <p:oleObj spid="_x0000_s260166" name="Equation" r:id="rId24" imgW="241200" imgH="241200" progId="Equation.DSMT4">
                  <p:embed/>
                </p:oleObj>
              </mc:Choice>
              <mc:Fallback>
                <p:oleObj name="Equation" r:id="rId24" imgW="241200" imgH="241200" progId="Equation.DSMT4">
                  <p:embed/>
                  <p:pic>
                    <p:nvPicPr>
                      <p:cNvPr id="0" name="Picture 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08984" y="3573016"/>
                        <a:ext cx="33528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 name="Isosceles Triangle 107"/>
          <p:cNvSpPr/>
          <p:nvPr/>
        </p:nvSpPr>
        <p:spPr>
          <a:xfrm>
            <a:off x="4664969" y="285293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9" name="Object 21"/>
          <p:cNvGraphicFramePr>
            <a:graphicFrameLocks noChangeAspect="1"/>
          </p:cNvGraphicFramePr>
          <p:nvPr/>
        </p:nvGraphicFramePr>
        <p:xfrm>
          <a:off x="4798184" y="3092450"/>
          <a:ext cx="370840" cy="336550"/>
        </p:xfrm>
        <a:graphic>
          <a:graphicData uri="http://schemas.openxmlformats.org/presentationml/2006/ole">
            <mc:AlternateContent xmlns:mc="http://schemas.openxmlformats.org/markup-compatibility/2006">
              <mc:Choice xmlns:v="urn:schemas-microsoft-com:vml" Requires="v">
                <p:oleObj spid="_x0000_s260167" name="Equation" r:id="rId26" imgW="266400" imgH="241200" progId="Equation.DSMT4">
                  <p:embed/>
                </p:oleObj>
              </mc:Choice>
              <mc:Fallback>
                <p:oleObj name="Equation" r:id="rId26" imgW="266400" imgH="241200" progId="Equation.DSMT4">
                  <p:embed/>
                  <p:pic>
                    <p:nvPicPr>
                      <p:cNvPr id="0" name="Picture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98184" y="3092450"/>
                        <a:ext cx="37084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 name="Isosceles Triangle 90"/>
          <p:cNvSpPr/>
          <p:nvPr/>
        </p:nvSpPr>
        <p:spPr>
          <a:xfrm>
            <a:off x="3598095" y="2132856"/>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2" name="Object 22"/>
          <p:cNvGraphicFramePr>
            <a:graphicFrameLocks noChangeAspect="1"/>
          </p:cNvGraphicFramePr>
          <p:nvPr/>
        </p:nvGraphicFramePr>
        <p:xfrm>
          <a:off x="3742111" y="2348880"/>
          <a:ext cx="335280" cy="336550"/>
        </p:xfrm>
        <a:graphic>
          <a:graphicData uri="http://schemas.openxmlformats.org/presentationml/2006/ole">
            <mc:AlternateContent xmlns:mc="http://schemas.openxmlformats.org/markup-compatibility/2006">
              <mc:Choice xmlns:v="urn:schemas-microsoft-com:vml" Requires="v">
                <p:oleObj spid="_x0000_s260168" name="Equation" r:id="rId28" imgW="241200" imgH="241200" progId="Equation.DSMT4">
                  <p:embed/>
                </p:oleObj>
              </mc:Choice>
              <mc:Fallback>
                <p:oleObj name="Equation" r:id="rId28" imgW="241200" imgH="241200" progId="Equation.DSMT4">
                  <p:embed/>
                  <p:pic>
                    <p:nvPicPr>
                      <p:cNvPr id="0" name="Picture 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42111" y="2348880"/>
                        <a:ext cx="33528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20" name="Object 36"/>
          <p:cNvGraphicFramePr>
            <a:graphicFrameLocks noChangeAspect="1"/>
          </p:cNvGraphicFramePr>
          <p:nvPr/>
        </p:nvGraphicFramePr>
        <p:xfrm>
          <a:off x="2000672" y="4149082"/>
          <a:ext cx="303193" cy="384043"/>
        </p:xfrm>
        <a:graphic>
          <a:graphicData uri="http://schemas.openxmlformats.org/presentationml/2006/ole">
            <mc:AlternateContent xmlns:mc="http://schemas.openxmlformats.org/markup-compatibility/2006">
              <mc:Choice xmlns:v="urn:schemas-microsoft-com:vml" Requires="v">
                <p:oleObj spid="_x0000_s260169" name="Equation" r:id="rId30" imgW="190440" imgH="241200" progId="Equation.DSMT4">
                  <p:embed/>
                </p:oleObj>
              </mc:Choice>
              <mc:Fallback>
                <p:oleObj name="Equation" r:id="rId30" imgW="190440" imgH="241200" progId="Equation.DSMT4">
                  <p:embed/>
                  <p:pic>
                    <p:nvPicPr>
                      <p:cNvPr id="0" name="Picture 1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00672" y="4149082"/>
                        <a:ext cx="303193" cy="38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 name="Text Box 10"/>
          <p:cNvSpPr txBox="1">
            <a:spLocks noChangeArrowheads="1"/>
          </p:cNvSpPr>
          <p:nvPr/>
        </p:nvSpPr>
        <p:spPr bwMode="auto">
          <a:xfrm>
            <a:off x="5961112" y="3501008"/>
            <a:ext cx="1512168" cy="276999"/>
          </a:xfrm>
          <a:prstGeom prst="rect">
            <a:avLst/>
          </a:prstGeom>
          <a:solidFill>
            <a:srgbClr val="990033"/>
          </a:solidFill>
          <a:ln w="12700">
            <a:noFill/>
            <a:miter lim="800000"/>
            <a:headEnd/>
            <a:tailEnd/>
          </a:ln>
        </p:spPr>
        <p:txBody>
          <a:bodyPr wrap="square">
            <a:spAutoFit/>
          </a:bodyPr>
          <a:lstStyle/>
          <a:p>
            <a:pPr algn="ctr" eaLnBrk="0" hangingPunct="0"/>
            <a:r>
              <a:rPr lang="en-US" sz="1200" b="1" dirty="0" smtClean="0">
                <a:solidFill>
                  <a:srgbClr val="FFFEF7"/>
                </a:solidFill>
              </a:rPr>
              <a:t>Pulvinar salience map</a:t>
            </a:r>
            <a:endParaRPr lang="en-US" sz="1200" b="1" dirty="0">
              <a:solidFill>
                <a:srgbClr val="FFFEF7"/>
              </a:solidFill>
            </a:endParaRPr>
          </a:p>
        </p:txBody>
      </p:sp>
      <p:sp>
        <p:nvSpPr>
          <p:cNvPr id="312" name="Text Box 10"/>
          <p:cNvSpPr txBox="1">
            <a:spLocks noChangeArrowheads="1"/>
          </p:cNvSpPr>
          <p:nvPr/>
        </p:nvSpPr>
        <p:spPr bwMode="auto">
          <a:xfrm>
            <a:off x="1208584" y="3573018"/>
            <a:ext cx="1368153" cy="276999"/>
          </a:xfrm>
          <a:prstGeom prst="rect">
            <a:avLst/>
          </a:prstGeom>
          <a:solidFill>
            <a:srgbClr val="990033"/>
          </a:solidFill>
          <a:ln w="12700">
            <a:noFill/>
            <a:miter lim="800000"/>
            <a:headEnd/>
            <a:tailEnd/>
          </a:ln>
        </p:spPr>
        <p:txBody>
          <a:bodyPr wrap="square">
            <a:spAutoFit/>
          </a:bodyPr>
          <a:lstStyle/>
          <a:p>
            <a:pPr algn="ctr" eaLnBrk="0" hangingPunct="0"/>
            <a:r>
              <a:rPr lang="en-US" sz="1200" b="1" dirty="0" smtClean="0">
                <a:solidFill>
                  <a:srgbClr val="FFFEF7"/>
                </a:solidFill>
              </a:rPr>
              <a:t>Fusiform (what)</a:t>
            </a:r>
            <a:endParaRPr lang="en-US" sz="1200" b="1" dirty="0">
              <a:solidFill>
                <a:srgbClr val="FFFEF7"/>
              </a:solidFill>
            </a:endParaRPr>
          </a:p>
        </p:txBody>
      </p:sp>
      <p:sp>
        <p:nvSpPr>
          <p:cNvPr id="313" name="Text Box 10"/>
          <p:cNvSpPr txBox="1">
            <a:spLocks noChangeArrowheads="1"/>
          </p:cNvSpPr>
          <p:nvPr/>
        </p:nvSpPr>
        <p:spPr bwMode="auto">
          <a:xfrm>
            <a:off x="6177137" y="5517232"/>
            <a:ext cx="1656184" cy="253916"/>
          </a:xfrm>
          <a:prstGeom prst="rect">
            <a:avLst/>
          </a:prstGeom>
          <a:noFill/>
          <a:ln w="12700">
            <a:noFill/>
            <a:miter lim="800000"/>
            <a:headEnd/>
            <a:tailEnd/>
          </a:ln>
        </p:spPr>
        <p:txBody>
          <a:bodyPr wrap="square">
            <a:spAutoFit/>
          </a:bodyPr>
          <a:lstStyle/>
          <a:p>
            <a:pPr algn="ctr" eaLnBrk="0" hangingPunct="0"/>
            <a:r>
              <a:rPr lang="en-US" sz="1050" dirty="0" smtClean="0"/>
              <a:t>Superior colliculus</a:t>
            </a:r>
            <a:endParaRPr lang="en-US" sz="1050" dirty="0"/>
          </a:p>
        </p:txBody>
      </p:sp>
      <p:sp>
        <p:nvSpPr>
          <p:cNvPr id="314" name="Text Box 10"/>
          <p:cNvSpPr txBox="1">
            <a:spLocks noChangeArrowheads="1"/>
          </p:cNvSpPr>
          <p:nvPr/>
        </p:nvSpPr>
        <p:spPr bwMode="auto">
          <a:xfrm>
            <a:off x="2864768" y="2060848"/>
            <a:ext cx="864096" cy="253916"/>
          </a:xfrm>
          <a:prstGeom prst="rect">
            <a:avLst/>
          </a:prstGeom>
          <a:noFill/>
          <a:ln w="12700">
            <a:noFill/>
            <a:miter lim="800000"/>
            <a:headEnd/>
            <a:tailEnd/>
          </a:ln>
        </p:spPr>
        <p:txBody>
          <a:bodyPr wrap="square">
            <a:spAutoFit/>
          </a:bodyPr>
          <a:lstStyle/>
          <a:p>
            <a:pPr algn="ctr" eaLnBrk="0" hangingPunct="0"/>
            <a:r>
              <a:rPr lang="en-US" sz="1050" dirty="0" smtClean="0"/>
              <a:t>Visual cortex</a:t>
            </a:r>
            <a:endParaRPr lang="en-US" sz="1050" dirty="0"/>
          </a:p>
        </p:txBody>
      </p:sp>
      <p:sp>
        <p:nvSpPr>
          <p:cNvPr id="315" name="Text Box 10"/>
          <p:cNvSpPr txBox="1">
            <a:spLocks noChangeArrowheads="1"/>
          </p:cNvSpPr>
          <p:nvPr/>
        </p:nvSpPr>
        <p:spPr bwMode="auto">
          <a:xfrm>
            <a:off x="3800872" y="5479340"/>
            <a:ext cx="1584176" cy="253916"/>
          </a:xfrm>
          <a:prstGeom prst="rect">
            <a:avLst/>
          </a:prstGeom>
          <a:noFill/>
          <a:ln w="12700">
            <a:noFill/>
            <a:miter lim="800000"/>
            <a:headEnd/>
            <a:tailEnd/>
          </a:ln>
        </p:spPr>
        <p:txBody>
          <a:bodyPr wrap="square">
            <a:spAutoFit/>
          </a:bodyPr>
          <a:lstStyle/>
          <a:p>
            <a:pPr algn="ctr" eaLnBrk="0" hangingPunct="0"/>
            <a:r>
              <a:rPr lang="en-US" sz="1050" b="1" dirty="0" smtClean="0"/>
              <a:t>oculomotor reflex arc</a:t>
            </a:r>
            <a:endParaRPr lang="en-US" sz="1050" b="1" dirty="0"/>
          </a:p>
        </p:txBody>
      </p:sp>
      <p:graphicFrame>
        <p:nvGraphicFramePr>
          <p:cNvPr id="42021" name="Object 37"/>
          <p:cNvGraphicFramePr>
            <a:graphicFrameLocks noChangeAspect="1"/>
          </p:cNvGraphicFramePr>
          <p:nvPr/>
        </p:nvGraphicFramePr>
        <p:xfrm>
          <a:off x="6508751" y="4678363"/>
          <a:ext cx="442913" cy="284162"/>
        </p:xfrm>
        <a:graphic>
          <a:graphicData uri="http://schemas.openxmlformats.org/presentationml/2006/ole">
            <mc:AlternateContent xmlns:mc="http://schemas.openxmlformats.org/markup-compatibility/2006">
              <mc:Choice xmlns:v="urn:schemas-microsoft-com:vml" Requires="v">
                <p:oleObj spid="_x0000_s260170" name="Equation" r:id="rId32" imgW="317160" imgH="203040" progId="Equation.DSMT4">
                  <p:embed/>
                </p:oleObj>
              </mc:Choice>
              <mc:Fallback>
                <p:oleObj name="Equation" r:id="rId32" imgW="317160" imgH="203040" progId="Equation.DSMT4">
                  <p:embed/>
                  <p:pic>
                    <p:nvPicPr>
                      <p:cNvPr id="0" name="Picture 1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08751" y="4678363"/>
                        <a:ext cx="442913"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95"/>
          <p:cNvGrpSpPr/>
          <p:nvPr/>
        </p:nvGrpSpPr>
        <p:grpSpPr>
          <a:xfrm>
            <a:off x="1280593" y="1124744"/>
            <a:ext cx="1008112" cy="1152128"/>
            <a:chOff x="1505000" y="1412776"/>
            <a:chExt cx="1008112" cy="1152128"/>
          </a:xfrm>
        </p:grpSpPr>
        <p:sp>
          <p:nvSpPr>
            <p:cNvPr id="82" name="Oval 81"/>
            <p:cNvSpPr/>
            <p:nvPr/>
          </p:nvSpPr>
          <p:spPr>
            <a:xfrm>
              <a:off x="1937048" y="1700808"/>
              <a:ext cx="432048"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p:cNvCxnSpPr/>
            <p:nvPr/>
          </p:nvCxnSpPr>
          <p:spPr>
            <a:xfrm flipV="1">
              <a:off x="1505000" y="1915965"/>
              <a:ext cx="648072" cy="64893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153072" y="1483917"/>
              <a:ext cx="0" cy="792087"/>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793032" y="1915965"/>
              <a:ext cx="720080"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5" name="Object 36"/>
            <p:cNvGraphicFramePr>
              <a:graphicFrameLocks noChangeAspect="1"/>
            </p:cNvGraphicFramePr>
            <p:nvPr/>
          </p:nvGraphicFramePr>
          <p:xfrm>
            <a:off x="2153072" y="1412776"/>
            <a:ext cx="303192" cy="384043"/>
          </p:xfrm>
          <a:graphic>
            <a:graphicData uri="http://schemas.openxmlformats.org/presentationml/2006/ole">
              <mc:AlternateContent xmlns:mc="http://schemas.openxmlformats.org/markup-compatibility/2006">
                <mc:Choice xmlns:v="urn:schemas-microsoft-com:vml" Requires="v">
                  <p:oleObj spid="_x0000_s260171" name="Equation" r:id="rId34" imgW="190440" imgH="241200" progId="Equation.DSMT4">
                    <p:embed/>
                  </p:oleObj>
                </mc:Choice>
                <mc:Fallback>
                  <p:oleObj name="Equation" r:id="rId34" imgW="190440" imgH="241200" progId="Equation.DSMT4">
                    <p:embed/>
                    <p:pic>
                      <p:nvPicPr>
                        <p:cNvPr id="0" name="Picture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3072" y="1412776"/>
                          <a:ext cx="303192" cy="38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11" name="Text Box 10"/>
          <p:cNvSpPr txBox="1">
            <a:spLocks noChangeArrowheads="1"/>
          </p:cNvSpPr>
          <p:nvPr/>
        </p:nvSpPr>
        <p:spPr bwMode="auto">
          <a:xfrm>
            <a:off x="1208584" y="863134"/>
            <a:ext cx="1368153" cy="276999"/>
          </a:xfrm>
          <a:prstGeom prst="rect">
            <a:avLst/>
          </a:prstGeom>
          <a:solidFill>
            <a:srgbClr val="990033"/>
          </a:solidFill>
          <a:ln w="12700">
            <a:noFill/>
            <a:miter lim="800000"/>
            <a:headEnd/>
            <a:tailEnd/>
          </a:ln>
        </p:spPr>
        <p:txBody>
          <a:bodyPr wrap="square">
            <a:spAutoFit/>
          </a:bodyPr>
          <a:lstStyle/>
          <a:p>
            <a:pPr algn="ctr" eaLnBrk="0" hangingPunct="0"/>
            <a:r>
              <a:rPr lang="en-US" sz="1200" b="1" dirty="0" smtClean="0">
                <a:solidFill>
                  <a:srgbClr val="FFFEF7"/>
                </a:solidFill>
              </a:rPr>
              <a:t>Parietal (where)</a:t>
            </a:r>
            <a:endParaRPr lang="en-US" sz="1200" b="1" dirty="0">
              <a:solidFill>
                <a:srgbClr val="FFFEF7"/>
              </a:solidFill>
            </a:endParaRPr>
          </a:p>
        </p:txBody>
      </p:sp>
      <p:cxnSp>
        <p:nvCxnSpPr>
          <p:cNvPr id="81" name="AutoShape 61"/>
          <p:cNvCxnSpPr>
            <a:cxnSpLocks noChangeShapeType="1"/>
            <a:stCxn id="310" idx="0"/>
            <a:endCxn id="108" idx="5"/>
          </p:cNvCxnSpPr>
          <p:nvPr/>
        </p:nvCxnSpPr>
        <p:spPr bwMode="auto">
          <a:xfrm rot="16200000" flipV="1">
            <a:off x="5727087" y="2510898"/>
            <a:ext cx="360040" cy="1620179"/>
          </a:xfrm>
          <a:prstGeom prst="curvedConnector2">
            <a:avLst/>
          </a:prstGeom>
          <a:noFill/>
          <a:ln w="19050">
            <a:solidFill>
              <a:schemeClr val="tx1"/>
            </a:solidFill>
            <a:round/>
            <a:headEnd type="triangle" w="med" len="med"/>
            <a:tailEnd/>
          </a:ln>
        </p:spPr>
      </p:cxnSp>
      <p:cxnSp>
        <p:nvCxnSpPr>
          <p:cNvPr id="128" name="Straight Arrow Connector 127"/>
          <p:cNvCxnSpPr>
            <a:stCxn id="312" idx="3"/>
          </p:cNvCxnSpPr>
          <p:nvPr/>
        </p:nvCxnSpPr>
        <p:spPr>
          <a:xfrm>
            <a:off x="2576737" y="3711518"/>
            <a:ext cx="1872208" cy="5515"/>
          </a:xfrm>
          <a:prstGeom prst="straightConnector1">
            <a:avLst/>
          </a:prstGeom>
          <a:ln w="57150">
            <a:solidFill>
              <a:srgbClr val="9900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2576737" y="980728"/>
            <a:ext cx="1872208" cy="5516"/>
          </a:xfrm>
          <a:prstGeom prst="straightConnector1">
            <a:avLst/>
          </a:prstGeom>
          <a:ln w="57150">
            <a:solidFill>
              <a:srgbClr val="9900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0610" name="Object 221"/>
          <p:cNvGraphicFramePr>
            <a:graphicFrameLocks noChangeAspect="1"/>
          </p:cNvGraphicFramePr>
          <p:nvPr/>
        </p:nvGraphicFramePr>
        <p:xfrm>
          <a:off x="3224808" y="5321971"/>
          <a:ext cx="248221" cy="275057"/>
        </p:xfrm>
        <a:graphic>
          <a:graphicData uri="http://schemas.openxmlformats.org/presentationml/2006/ole">
            <mc:AlternateContent xmlns:mc="http://schemas.openxmlformats.org/markup-compatibility/2006">
              <mc:Choice xmlns:v="urn:schemas-microsoft-com:vml" Requires="v">
                <p:oleObj spid="_x0000_s260172" name="Equation" r:id="rId35" imgW="126720" imgH="139680" progId="Equation.DSMT4">
                  <p:embed/>
                </p:oleObj>
              </mc:Choice>
              <mc:Fallback>
                <p:oleObj name="Equation" r:id="rId35" imgW="126720" imgH="139680" progId="Equation.DSMT4">
                  <p:embed/>
                  <p:pic>
                    <p:nvPicPr>
                      <p:cNvPr id="0" name="Object 22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24808" y="5321971"/>
                        <a:ext cx="248221" cy="27505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ccade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139997" y="503675"/>
            <a:ext cx="2088478" cy="2088478"/>
          </a:xfrm>
          <a:prstGeom prst="rect">
            <a:avLst/>
          </a:prstGeom>
          <a:ln>
            <a:noFill/>
          </a:ln>
          <a:effectLst>
            <a:outerShdw blurRad="190500" algn="tl" rotWithShape="0">
              <a:srgbClr val="000000">
                <a:alpha val="70000"/>
              </a:srgbClr>
            </a:outerShdw>
          </a:effectLst>
        </p:spPr>
      </p:pic>
      <p:pic>
        <p:nvPicPr>
          <p:cNvPr id="37891" name="Picture 3"/>
          <p:cNvPicPr>
            <a:picLocks noChangeAspect="1" noChangeArrowheads="1"/>
          </p:cNvPicPr>
          <p:nvPr/>
        </p:nvPicPr>
        <p:blipFill>
          <a:blip r:embed="rId7" cstate="print"/>
          <a:srcRect/>
          <a:stretch>
            <a:fillRect/>
          </a:stretch>
        </p:blipFill>
        <p:spPr bwMode="auto">
          <a:xfrm>
            <a:off x="2000673" y="44624"/>
            <a:ext cx="4874401" cy="7017572"/>
          </a:xfrm>
          <a:prstGeom prst="rect">
            <a:avLst/>
          </a:prstGeom>
          <a:noFill/>
          <a:ln w="9525">
            <a:noFill/>
            <a:miter lim="800000"/>
            <a:headEnd/>
            <a:tailEnd/>
          </a:ln>
          <a:effectLst/>
        </p:spPr>
      </p:pic>
      <p:grpSp>
        <p:nvGrpSpPr>
          <p:cNvPr id="2" name="Group 2"/>
          <p:cNvGrpSpPr/>
          <p:nvPr/>
        </p:nvGrpSpPr>
        <p:grpSpPr>
          <a:xfrm>
            <a:off x="805532" y="764704"/>
            <a:ext cx="1627188" cy="1625600"/>
            <a:chOff x="835025" y="2536825"/>
            <a:chExt cx="1627188" cy="1625600"/>
          </a:xfrm>
        </p:grpSpPr>
        <p:sp>
          <p:nvSpPr>
            <p:cNvPr id="4" name="Rectangle 4"/>
            <p:cNvSpPr>
              <a:spLocks noChangeArrowheads="1"/>
            </p:cNvSpPr>
            <p:nvPr/>
          </p:nvSpPr>
          <p:spPr bwMode="auto">
            <a:xfrm>
              <a:off x="835025" y="2536825"/>
              <a:ext cx="1627188" cy="1625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Rectangle 5"/>
            <p:cNvSpPr>
              <a:spLocks noChangeArrowheads="1"/>
            </p:cNvSpPr>
            <p:nvPr/>
          </p:nvSpPr>
          <p:spPr bwMode="auto">
            <a:xfrm>
              <a:off x="835025" y="2536825"/>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6"/>
            <p:cNvPicPr>
              <a:picLocks noChangeAspect="1" noChangeArrowheads="1"/>
            </p:cNvPicPr>
            <p:nvPr/>
          </p:nvPicPr>
          <p:blipFill>
            <a:blip r:embed="rId8" cstate="print"/>
            <a:srcRect/>
            <a:stretch>
              <a:fillRect/>
            </a:stretch>
          </p:blipFill>
          <p:spPr bwMode="auto">
            <a:xfrm>
              <a:off x="835025" y="2543175"/>
              <a:ext cx="1627188" cy="1619250"/>
            </a:xfrm>
            <a:prstGeom prst="rect">
              <a:avLst/>
            </a:prstGeom>
            <a:noFill/>
            <a:ln w="9525">
              <a:noFill/>
              <a:miter lim="800000"/>
              <a:headEnd/>
              <a:tailEnd/>
            </a:ln>
          </p:spPr>
        </p:pic>
        <p:sp>
          <p:nvSpPr>
            <p:cNvPr id="7" name="Oval 7"/>
            <p:cNvSpPr>
              <a:spLocks noChangeArrowheads="1"/>
            </p:cNvSpPr>
            <p:nvPr/>
          </p:nvSpPr>
          <p:spPr bwMode="auto">
            <a:xfrm>
              <a:off x="1630363" y="3336925"/>
              <a:ext cx="31750" cy="317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Oval 8"/>
            <p:cNvSpPr>
              <a:spLocks noChangeArrowheads="1"/>
            </p:cNvSpPr>
            <p:nvPr/>
          </p:nvSpPr>
          <p:spPr bwMode="auto">
            <a:xfrm>
              <a:off x="1579563" y="32861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1414463" y="3349625"/>
              <a:ext cx="228600" cy="25400"/>
            </a:xfrm>
            <a:custGeom>
              <a:avLst/>
              <a:gdLst/>
              <a:ahLst/>
              <a:cxnLst>
                <a:cxn ang="0">
                  <a:pos x="144" y="0"/>
                </a:cxn>
                <a:cxn ang="0">
                  <a:pos x="108" y="4"/>
                </a:cxn>
                <a:cxn ang="0">
                  <a:pos x="84" y="4"/>
                </a:cxn>
                <a:cxn ang="0">
                  <a:pos x="68" y="8"/>
                </a:cxn>
                <a:cxn ang="0">
                  <a:pos x="52" y="8"/>
                </a:cxn>
                <a:cxn ang="0">
                  <a:pos x="40" y="12"/>
                </a:cxn>
                <a:cxn ang="0">
                  <a:pos x="28" y="12"/>
                </a:cxn>
                <a:cxn ang="0">
                  <a:pos x="24" y="12"/>
                </a:cxn>
                <a:cxn ang="0">
                  <a:pos x="16" y="12"/>
                </a:cxn>
                <a:cxn ang="0">
                  <a:pos x="12" y="12"/>
                </a:cxn>
                <a:cxn ang="0">
                  <a:pos x="8" y="12"/>
                </a:cxn>
                <a:cxn ang="0">
                  <a:pos x="4" y="16"/>
                </a:cxn>
                <a:cxn ang="0">
                  <a:pos x="0" y="16"/>
                </a:cxn>
              </a:cxnLst>
              <a:rect l="0" t="0" r="r" b="b"/>
              <a:pathLst>
                <a:path w="144" h="16">
                  <a:moveTo>
                    <a:pt x="144" y="0"/>
                  </a:moveTo>
                  <a:lnTo>
                    <a:pt x="108" y="4"/>
                  </a:lnTo>
                  <a:lnTo>
                    <a:pt x="84" y="4"/>
                  </a:lnTo>
                  <a:lnTo>
                    <a:pt x="68" y="8"/>
                  </a:lnTo>
                  <a:lnTo>
                    <a:pt x="52" y="8"/>
                  </a:lnTo>
                  <a:lnTo>
                    <a:pt x="40" y="12"/>
                  </a:lnTo>
                  <a:lnTo>
                    <a:pt x="28" y="12"/>
                  </a:lnTo>
                  <a:lnTo>
                    <a:pt x="24" y="12"/>
                  </a:lnTo>
                  <a:lnTo>
                    <a:pt x="16" y="12"/>
                  </a:lnTo>
                  <a:lnTo>
                    <a:pt x="12" y="12"/>
                  </a:lnTo>
                  <a:lnTo>
                    <a:pt x="8" y="12"/>
                  </a:lnTo>
                  <a:lnTo>
                    <a:pt x="4" y="16"/>
                  </a:lnTo>
                  <a:lnTo>
                    <a:pt x="0" y="16"/>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Oval 10"/>
            <p:cNvSpPr>
              <a:spLocks noChangeArrowheads="1"/>
            </p:cNvSpPr>
            <p:nvPr/>
          </p:nvSpPr>
          <p:spPr bwMode="auto">
            <a:xfrm>
              <a:off x="1350963" y="3311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1414463" y="3324225"/>
              <a:ext cx="450850" cy="50800"/>
            </a:xfrm>
            <a:custGeom>
              <a:avLst/>
              <a:gdLst/>
              <a:ahLst/>
              <a:cxnLst>
                <a:cxn ang="0">
                  <a:pos x="0" y="32"/>
                </a:cxn>
                <a:cxn ang="0">
                  <a:pos x="64" y="28"/>
                </a:cxn>
                <a:cxn ang="0">
                  <a:pos x="108" y="20"/>
                </a:cxn>
                <a:cxn ang="0">
                  <a:pos x="148" y="16"/>
                </a:cxn>
                <a:cxn ang="0">
                  <a:pos x="180" y="12"/>
                </a:cxn>
                <a:cxn ang="0">
                  <a:pos x="204" y="8"/>
                </a:cxn>
                <a:cxn ang="0">
                  <a:pos x="224" y="8"/>
                </a:cxn>
                <a:cxn ang="0">
                  <a:pos x="236" y="4"/>
                </a:cxn>
                <a:cxn ang="0">
                  <a:pos x="248" y="4"/>
                </a:cxn>
                <a:cxn ang="0">
                  <a:pos x="260" y="0"/>
                </a:cxn>
                <a:cxn ang="0">
                  <a:pos x="268" y="0"/>
                </a:cxn>
                <a:cxn ang="0">
                  <a:pos x="272" y="0"/>
                </a:cxn>
                <a:cxn ang="0">
                  <a:pos x="276" y="0"/>
                </a:cxn>
                <a:cxn ang="0">
                  <a:pos x="280" y="0"/>
                </a:cxn>
                <a:cxn ang="0">
                  <a:pos x="284" y="0"/>
                </a:cxn>
              </a:cxnLst>
              <a:rect l="0" t="0" r="r" b="b"/>
              <a:pathLst>
                <a:path w="284" h="32">
                  <a:moveTo>
                    <a:pt x="0" y="32"/>
                  </a:moveTo>
                  <a:lnTo>
                    <a:pt x="64" y="28"/>
                  </a:lnTo>
                  <a:lnTo>
                    <a:pt x="108" y="20"/>
                  </a:lnTo>
                  <a:lnTo>
                    <a:pt x="148" y="16"/>
                  </a:lnTo>
                  <a:lnTo>
                    <a:pt x="180" y="12"/>
                  </a:lnTo>
                  <a:lnTo>
                    <a:pt x="204" y="8"/>
                  </a:lnTo>
                  <a:lnTo>
                    <a:pt x="224" y="8"/>
                  </a:lnTo>
                  <a:lnTo>
                    <a:pt x="236" y="4"/>
                  </a:lnTo>
                  <a:lnTo>
                    <a:pt x="248" y="4"/>
                  </a:lnTo>
                  <a:lnTo>
                    <a:pt x="260" y="0"/>
                  </a:lnTo>
                  <a:lnTo>
                    <a:pt x="268" y="0"/>
                  </a:lnTo>
                  <a:lnTo>
                    <a:pt x="272" y="0"/>
                  </a:lnTo>
                  <a:lnTo>
                    <a:pt x="276" y="0"/>
                  </a:lnTo>
                  <a:lnTo>
                    <a:pt x="280" y="0"/>
                  </a:lnTo>
                  <a:lnTo>
                    <a:pt x="284"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Oval 12"/>
            <p:cNvSpPr>
              <a:spLocks noChangeArrowheads="1"/>
            </p:cNvSpPr>
            <p:nvPr/>
          </p:nvSpPr>
          <p:spPr bwMode="auto">
            <a:xfrm>
              <a:off x="1801813" y="32607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3"/>
            <p:cNvSpPr>
              <a:spLocks/>
            </p:cNvSpPr>
            <p:nvPr/>
          </p:nvSpPr>
          <p:spPr bwMode="auto">
            <a:xfrm>
              <a:off x="1674813" y="3324225"/>
              <a:ext cx="190500" cy="304800"/>
            </a:xfrm>
            <a:custGeom>
              <a:avLst/>
              <a:gdLst/>
              <a:ahLst/>
              <a:cxnLst>
                <a:cxn ang="0">
                  <a:pos x="120" y="0"/>
                </a:cxn>
                <a:cxn ang="0">
                  <a:pos x="104" y="28"/>
                </a:cxn>
                <a:cxn ang="0">
                  <a:pos x="84" y="60"/>
                </a:cxn>
                <a:cxn ang="0">
                  <a:pos x="68" y="88"/>
                </a:cxn>
                <a:cxn ang="0">
                  <a:pos x="52" y="112"/>
                </a:cxn>
                <a:cxn ang="0">
                  <a:pos x="40" y="128"/>
                </a:cxn>
                <a:cxn ang="0">
                  <a:pos x="32" y="144"/>
                </a:cxn>
                <a:cxn ang="0">
                  <a:pos x="24" y="156"/>
                </a:cxn>
                <a:cxn ang="0">
                  <a:pos x="16" y="164"/>
                </a:cxn>
                <a:cxn ang="0">
                  <a:pos x="12" y="172"/>
                </a:cxn>
                <a:cxn ang="0">
                  <a:pos x="8" y="176"/>
                </a:cxn>
                <a:cxn ang="0">
                  <a:pos x="8" y="180"/>
                </a:cxn>
                <a:cxn ang="0">
                  <a:pos x="0" y="188"/>
                </a:cxn>
                <a:cxn ang="0">
                  <a:pos x="0" y="192"/>
                </a:cxn>
              </a:cxnLst>
              <a:rect l="0" t="0" r="r" b="b"/>
              <a:pathLst>
                <a:path w="120" h="192">
                  <a:moveTo>
                    <a:pt x="120" y="0"/>
                  </a:moveTo>
                  <a:lnTo>
                    <a:pt x="104" y="28"/>
                  </a:lnTo>
                  <a:lnTo>
                    <a:pt x="84" y="60"/>
                  </a:lnTo>
                  <a:lnTo>
                    <a:pt x="68" y="88"/>
                  </a:lnTo>
                  <a:lnTo>
                    <a:pt x="52" y="112"/>
                  </a:lnTo>
                  <a:lnTo>
                    <a:pt x="40" y="128"/>
                  </a:lnTo>
                  <a:lnTo>
                    <a:pt x="32" y="144"/>
                  </a:lnTo>
                  <a:lnTo>
                    <a:pt x="24" y="156"/>
                  </a:lnTo>
                  <a:lnTo>
                    <a:pt x="16" y="164"/>
                  </a:lnTo>
                  <a:lnTo>
                    <a:pt x="12" y="172"/>
                  </a:lnTo>
                  <a:lnTo>
                    <a:pt x="8" y="176"/>
                  </a:lnTo>
                  <a:lnTo>
                    <a:pt x="8" y="180"/>
                  </a:lnTo>
                  <a:lnTo>
                    <a:pt x="0" y="188"/>
                  </a:lnTo>
                  <a:lnTo>
                    <a:pt x="0" y="19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Oval 14"/>
            <p:cNvSpPr>
              <a:spLocks noChangeArrowheads="1"/>
            </p:cNvSpPr>
            <p:nvPr/>
          </p:nvSpPr>
          <p:spPr bwMode="auto">
            <a:xfrm>
              <a:off x="1611313" y="3565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1414463" y="3330575"/>
              <a:ext cx="260350" cy="298450"/>
            </a:xfrm>
            <a:custGeom>
              <a:avLst/>
              <a:gdLst/>
              <a:ahLst/>
              <a:cxnLst>
                <a:cxn ang="0">
                  <a:pos x="164" y="188"/>
                </a:cxn>
                <a:cxn ang="0">
                  <a:pos x="124" y="144"/>
                </a:cxn>
                <a:cxn ang="0">
                  <a:pos x="100" y="112"/>
                </a:cxn>
                <a:cxn ang="0">
                  <a:pos x="76" y="88"/>
                </a:cxn>
                <a:cxn ang="0">
                  <a:pos x="60" y="68"/>
                </a:cxn>
                <a:cxn ang="0">
                  <a:pos x="44" y="52"/>
                </a:cxn>
                <a:cxn ang="0">
                  <a:pos x="36" y="40"/>
                </a:cxn>
                <a:cxn ang="0">
                  <a:pos x="24" y="28"/>
                </a:cxn>
                <a:cxn ang="0">
                  <a:pos x="20" y="20"/>
                </a:cxn>
                <a:cxn ang="0">
                  <a:pos x="16" y="16"/>
                </a:cxn>
                <a:cxn ang="0">
                  <a:pos x="12" y="12"/>
                </a:cxn>
                <a:cxn ang="0">
                  <a:pos x="8" y="8"/>
                </a:cxn>
                <a:cxn ang="0">
                  <a:pos x="4" y="4"/>
                </a:cxn>
                <a:cxn ang="0">
                  <a:pos x="0" y="0"/>
                </a:cxn>
              </a:cxnLst>
              <a:rect l="0" t="0" r="r" b="b"/>
              <a:pathLst>
                <a:path w="164" h="188">
                  <a:moveTo>
                    <a:pt x="164" y="188"/>
                  </a:moveTo>
                  <a:lnTo>
                    <a:pt x="124" y="144"/>
                  </a:lnTo>
                  <a:lnTo>
                    <a:pt x="100" y="112"/>
                  </a:lnTo>
                  <a:lnTo>
                    <a:pt x="76" y="88"/>
                  </a:lnTo>
                  <a:lnTo>
                    <a:pt x="60" y="68"/>
                  </a:lnTo>
                  <a:lnTo>
                    <a:pt x="44" y="52"/>
                  </a:lnTo>
                  <a:lnTo>
                    <a:pt x="36" y="40"/>
                  </a:lnTo>
                  <a:lnTo>
                    <a:pt x="24" y="28"/>
                  </a:lnTo>
                  <a:lnTo>
                    <a:pt x="20" y="20"/>
                  </a:lnTo>
                  <a:lnTo>
                    <a:pt x="16" y="16"/>
                  </a:lnTo>
                  <a:lnTo>
                    <a:pt x="12" y="12"/>
                  </a:lnTo>
                  <a:lnTo>
                    <a:pt x="8" y="8"/>
                  </a:lnTo>
                  <a:lnTo>
                    <a:pt x="4" y="4"/>
                  </a:lnTo>
                  <a:lnTo>
                    <a:pt x="0"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16"/>
            <p:cNvSpPr>
              <a:spLocks noChangeArrowheads="1"/>
            </p:cNvSpPr>
            <p:nvPr/>
          </p:nvSpPr>
          <p:spPr bwMode="auto">
            <a:xfrm>
              <a:off x="1350963" y="326707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p:cNvSpPr>
            <p:nvPr/>
          </p:nvSpPr>
          <p:spPr bwMode="auto">
            <a:xfrm>
              <a:off x="1414463" y="3330575"/>
              <a:ext cx="450850" cy="44450"/>
            </a:xfrm>
            <a:custGeom>
              <a:avLst/>
              <a:gdLst/>
              <a:ahLst/>
              <a:cxnLst>
                <a:cxn ang="0">
                  <a:pos x="0" y="0"/>
                </a:cxn>
                <a:cxn ang="0">
                  <a:pos x="64" y="4"/>
                </a:cxn>
                <a:cxn ang="0">
                  <a:pos x="112" y="12"/>
                </a:cxn>
                <a:cxn ang="0">
                  <a:pos x="148" y="16"/>
                </a:cxn>
                <a:cxn ang="0">
                  <a:pos x="180" y="16"/>
                </a:cxn>
                <a:cxn ang="0">
                  <a:pos x="204" y="20"/>
                </a:cxn>
                <a:cxn ang="0">
                  <a:pos x="224" y="20"/>
                </a:cxn>
                <a:cxn ang="0">
                  <a:pos x="236" y="24"/>
                </a:cxn>
                <a:cxn ang="0">
                  <a:pos x="248" y="24"/>
                </a:cxn>
                <a:cxn ang="0">
                  <a:pos x="256" y="24"/>
                </a:cxn>
                <a:cxn ang="0">
                  <a:pos x="264" y="24"/>
                </a:cxn>
                <a:cxn ang="0">
                  <a:pos x="272" y="24"/>
                </a:cxn>
                <a:cxn ang="0">
                  <a:pos x="276" y="28"/>
                </a:cxn>
                <a:cxn ang="0">
                  <a:pos x="280" y="28"/>
                </a:cxn>
                <a:cxn ang="0">
                  <a:pos x="284" y="28"/>
                </a:cxn>
              </a:cxnLst>
              <a:rect l="0" t="0" r="r" b="b"/>
              <a:pathLst>
                <a:path w="284" h="28">
                  <a:moveTo>
                    <a:pt x="0" y="0"/>
                  </a:moveTo>
                  <a:lnTo>
                    <a:pt x="64" y="4"/>
                  </a:lnTo>
                  <a:lnTo>
                    <a:pt x="112" y="12"/>
                  </a:lnTo>
                  <a:lnTo>
                    <a:pt x="148" y="16"/>
                  </a:lnTo>
                  <a:lnTo>
                    <a:pt x="180" y="16"/>
                  </a:lnTo>
                  <a:lnTo>
                    <a:pt x="204" y="20"/>
                  </a:lnTo>
                  <a:lnTo>
                    <a:pt x="224" y="20"/>
                  </a:lnTo>
                  <a:lnTo>
                    <a:pt x="236" y="24"/>
                  </a:lnTo>
                  <a:lnTo>
                    <a:pt x="248" y="24"/>
                  </a:lnTo>
                  <a:lnTo>
                    <a:pt x="256" y="24"/>
                  </a:lnTo>
                  <a:lnTo>
                    <a:pt x="264" y="24"/>
                  </a:lnTo>
                  <a:lnTo>
                    <a:pt x="272" y="24"/>
                  </a:lnTo>
                  <a:lnTo>
                    <a:pt x="276" y="28"/>
                  </a:lnTo>
                  <a:lnTo>
                    <a:pt x="280" y="28"/>
                  </a:lnTo>
                  <a:lnTo>
                    <a:pt x="284" y="2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18"/>
            <p:cNvSpPr>
              <a:spLocks noChangeArrowheads="1"/>
            </p:cNvSpPr>
            <p:nvPr/>
          </p:nvSpPr>
          <p:spPr bwMode="auto">
            <a:xfrm>
              <a:off x="1801813" y="3311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9"/>
            <p:cNvSpPr>
              <a:spLocks/>
            </p:cNvSpPr>
            <p:nvPr/>
          </p:nvSpPr>
          <p:spPr bwMode="auto">
            <a:xfrm>
              <a:off x="1420813" y="3324225"/>
              <a:ext cx="444500" cy="50800"/>
            </a:xfrm>
            <a:custGeom>
              <a:avLst/>
              <a:gdLst/>
              <a:ahLst/>
              <a:cxnLst>
                <a:cxn ang="0">
                  <a:pos x="280" y="32"/>
                </a:cxn>
                <a:cxn ang="0">
                  <a:pos x="224" y="24"/>
                </a:cxn>
                <a:cxn ang="0">
                  <a:pos x="176" y="16"/>
                </a:cxn>
                <a:cxn ang="0">
                  <a:pos x="136" y="12"/>
                </a:cxn>
                <a:cxn ang="0">
                  <a:pos x="104" y="8"/>
                </a:cxn>
                <a:cxn ang="0">
                  <a:pos x="80" y="8"/>
                </a:cxn>
                <a:cxn ang="0">
                  <a:pos x="60" y="4"/>
                </a:cxn>
                <a:cxn ang="0">
                  <a:pos x="44" y="4"/>
                </a:cxn>
                <a:cxn ang="0">
                  <a:pos x="36" y="4"/>
                </a:cxn>
                <a:cxn ang="0">
                  <a:pos x="24" y="0"/>
                </a:cxn>
                <a:cxn ang="0">
                  <a:pos x="20" y="0"/>
                </a:cxn>
                <a:cxn ang="0">
                  <a:pos x="12" y="0"/>
                </a:cxn>
                <a:cxn ang="0">
                  <a:pos x="8" y="0"/>
                </a:cxn>
                <a:cxn ang="0">
                  <a:pos x="4" y="0"/>
                </a:cxn>
                <a:cxn ang="0">
                  <a:pos x="0" y="0"/>
                </a:cxn>
              </a:cxnLst>
              <a:rect l="0" t="0" r="r" b="b"/>
              <a:pathLst>
                <a:path w="280" h="32">
                  <a:moveTo>
                    <a:pt x="280" y="32"/>
                  </a:moveTo>
                  <a:lnTo>
                    <a:pt x="224" y="24"/>
                  </a:lnTo>
                  <a:lnTo>
                    <a:pt x="176" y="16"/>
                  </a:lnTo>
                  <a:lnTo>
                    <a:pt x="136" y="12"/>
                  </a:lnTo>
                  <a:lnTo>
                    <a:pt x="104" y="8"/>
                  </a:lnTo>
                  <a:lnTo>
                    <a:pt x="80" y="8"/>
                  </a:lnTo>
                  <a:lnTo>
                    <a:pt x="60" y="4"/>
                  </a:lnTo>
                  <a:lnTo>
                    <a:pt x="44" y="4"/>
                  </a:lnTo>
                  <a:lnTo>
                    <a:pt x="36" y="4"/>
                  </a:lnTo>
                  <a:lnTo>
                    <a:pt x="24" y="0"/>
                  </a:lnTo>
                  <a:lnTo>
                    <a:pt x="20" y="0"/>
                  </a:lnTo>
                  <a:lnTo>
                    <a:pt x="12" y="0"/>
                  </a:lnTo>
                  <a:lnTo>
                    <a:pt x="8" y="0"/>
                  </a:lnTo>
                  <a:lnTo>
                    <a:pt x="4" y="0"/>
                  </a:lnTo>
                  <a:lnTo>
                    <a:pt x="0"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20"/>
            <p:cNvSpPr>
              <a:spLocks noChangeArrowheads="1"/>
            </p:cNvSpPr>
            <p:nvPr/>
          </p:nvSpPr>
          <p:spPr bwMode="auto">
            <a:xfrm>
              <a:off x="1357313" y="32607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1420813" y="3114675"/>
              <a:ext cx="241300" cy="209550"/>
            </a:xfrm>
            <a:custGeom>
              <a:avLst/>
              <a:gdLst/>
              <a:ahLst/>
              <a:cxnLst>
                <a:cxn ang="0">
                  <a:pos x="0" y="132"/>
                </a:cxn>
                <a:cxn ang="0">
                  <a:pos x="36" y="104"/>
                </a:cxn>
                <a:cxn ang="0">
                  <a:pos x="60" y="80"/>
                </a:cxn>
                <a:cxn ang="0">
                  <a:pos x="80" y="64"/>
                </a:cxn>
                <a:cxn ang="0">
                  <a:pos x="100" y="48"/>
                </a:cxn>
                <a:cxn ang="0">
                  <a:pos x="112" y="40"/>
                </a:cxn>
                <a:cxn ang="0">
                  <a:pos x="120" y="28"/>
                </a:cxn>
                <a:cxn ang="0">
                  <a:pos x="128" y="24"/>
                </a:cxn>
                <a:cxn ang="0">
                  <a:pos x="136" y="16"/>
                </a:cxn>
                <a:cxn ang="0">
                  <a:pos x="140" y="12"/>
                </a:cxn>
                <a:cxn ang="0">
                  <a:pos x="144" y="8"/>
                </a:cxn>
                <a:cxn ang="0">
                  <a:pos x="148" y="4"/>
                </a:cxn>
                <a:cxn ang="0">
                  <a:pos x="152" y="0"/>
                </a:cxn>
              </a:cxnLst>
              <a:rect l="0" t="0" r="r" b="b"/>
              <a:pathLst>
                <a:path w="152" h="132">
                  <a:moveTo>
                    <a:pt x="0" y="132"/>
                  </a:moveTo>
                  <a:lnTo>
                    <a:pt x="36" y="104"/>
                  </a:lnTo>
                  <a:lnTo>
                    <a:pt x="60" y="80"/>
                  </a:lnTo>
                  <a:lnTo>
                    <a:pt x="80" y="64"/>
                  </a:lnTo>
                  <a:lnTo>
                    <a:pt x="100" y="48"/>
                  </a:lnTo>
                  <a:lnTo>
                    <a:pt x="112" y="40"/>
                  </a:lnTo>
                  <a:lnTo>
                    <a:pt x="120" y="28"/>
                  </a:lnTo>
                  <a:lnTo>
                    <a:pt x="128" y="24"/>
                  </a:lnTo>
                  <a:lnTo>
                    <a:pt x="136" y="16"/>
                  </a:lnTo>
                  <a:lnTo>
                    <a:pt x="140" y="12"/>
                  </a:lnTo>
                  <a:lnTo>
                    <a:pt x="144" y="8"/>
                  </a:lnTo>
                  <a:lnTo>
                    <a:pt x="148" y="4"/>
                  </a:lnTo>
                  <a:lnTo>
                    <a:pt x="152"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22"/>
            <p:cNvSpPr>
              <a:spLocks noChangeArrowheads="1"/>
            </p:cNvSpPr>
            <p:nvPr/>
          </p:nvSpPr>
          <p:spPr bwMode="auto">
            <a:xfrm>
              <a:off x="1598613" y="305117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3" name="Text Box 10"/>
          <p:cNvSpPr txBox="1">
            <a:spLocks noChangeArrowheads="1"/>
          </p:cNvSpPr>
          <p:nvPr/>
        </p:nvSpPr>
        <p:spPr bwMode="auto">
          <a:xfrm>
            <a:off x="2936777" y="1218240"/>
            <a:ext cx="3168352"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Saccadic fixation and salience maps</a:t>
            </a:r>
            <a:endParaRPr lang="en-US" sz="1400" dirty="0">
              <a:solidFill>
                <a:srgbClr val="990033"/>
              </a:solidFill>
            </a:endParaRPr>
          </a:p>
        </p:txBody>
      </p:sp>
      <p:sp>
        <p:nvSpPr>
          <p:cNvPr id="24" name="Text Box 10"/>
          <p:cNvSpPr txBox="1">
            <a:spLocks noChangeArrowheads="1"/>
          </p:cNvSpPr>
          <p:nvPr/>
        </p:nvSpPr>
        <p:spPr bwMode="auto">
          <a:xfrm>
            <a:off x="488504" y="3789040"/>
            <a:ext cx="2016224" cy="261610"/>
          </a:xfrm>
          <a:prstGeom prst="rect">
            <a:avLst/>
          </a:prstGeom>
          <a:noFill/>
          <a:ln w="12700">
            <a:noFill/>
            <a:miter lim="800000"/>
            <a:headEnd/>
            <a:tailEnd/>
          </a:ln>
        </p:spPr>
        <p:txBody>
          <a:bodyPr wrap="square">
            <a:spAutoFit/>
          </a:bodyPr>
          <a:lstStyle/>
          <a:p>
            <a:pPr algn="r" eaLnBrk="0" hangingPunct="0"/>
            <a:r>
              <a:rPr lang="en-US" sz="1100" dirty="0" smtClean="0"/>
              <a:t>Visual samples</a:t>
            </a:r>
            <a:endParaRPr lang="en-US" sz="1100" dirty="0"/>
          </a:p>
        </p:txBody>
      </p:sp>
      <p:sp>
        <p:nvSpPr>
          <p:cNvPr id="25" name="Text Box 10"/>
          <p:cNvSpPr txBox="1">
            <a:spLocks noChangeArrowheads="1"/>
          </p:cNvSpPr>
          <p:nvPr/>
        </p:nvSpPr>
        <p:spPr bwMode="auto">
          <a:xfrm>
            <a:off x="776536" y="4797154"/>
            <a:ext cx="1728192" cy="430887"/>
          </a:xfrm>
          <a:prstGeom prst="rect">
            <a:avLst/>
          </a:prstGeom>
          <a:noFill/>
          <a:ln w="12700">
            <a:noFill/>
            <a:miter lim="800000"/>
            <a:headEnd/>
            <a:tailEnd/>
          </a:ln>
        </p:spPr>
        <p:txBody>
          <a:bodyPr wrap="square">
            <a:spAutoFit/>
          </a:bodyPr>
          <a:lstStyle/>
          <a:p>
            <a:pPr algn="r" eaLnBrk="0" hangingPunct="0"/>
            <a:r>
              <a:rPr lang="en-US" sz="1100" dirty="0" smtClean="0"/>
              <a:t>Conditional expectations about hidden (visual) states</a:t>
            </a:r>
            <a:endParaRPr lang="en-US" sz="1100" dirty="0"/>
          </a:p>
        </p:txBody>
      </p:sp>
      <p:sp>
        <p:nvSpPr>
          <p:cNvPr id="26" name="Text Box 10"/>
          <p:cNvSpPr txBox="1">
            <a:spLocks noChangeArrowheads="1"/>
          </p:cNvSpPr>
          <p:nvPr/>
        </p:nvSpPr>
        <p:spPr bwMode="auto">
          <a:xfrm>
            <a:off x="488504" y="5759678"/>
            <a:ext cx="2016224" cy="261610"/>
          </a:xfrm>
          <a:prstGeom prst="rect">
            <a:avLst/>
          </a:prstGeom>
          <a:noFill/>
          <a:ln w="12700">
            <a:noFill/>
            <a:miter lim="800000"/>
            <a:headEnd/>
            <a:tailEnd/>
          </a:ln>
        </p:spPr>
        <p:txBody>
          <a:bodyPr wrap="square">
            <a:spAutoFit/>
          </a:bodyPr>
          <a:lstStyle/>
          <a:p>
            <a:pPr algn="r" eaLnBrk="0" hangingPunct="0"/>
            <a:r>
              <a:rPr lang="en-US" sz="1100" dirty="0" smtClean="0"/>
              <a:t>And corresponding percept</a:t>
            </a:r>
            <a:endParaRPr lang="en-US" sz="1100" dirty="0"/>
          </a:p>
        </p:txBody>
      </p:sp>
      <p:sp>
        <p:nvSpPr>
          <p:cNvPr id="27" name="Text Box 10"/>
          <p:cNvSpPr txBox="1">
            <a:spLocks noChangeArrowheads="1"/>
          </p:cNvSpPr>
          <p:nvPr/>
        </p:nvSpPr>
        <p:spPr bwMode="auto">
          <a:xfrm>
            <a:off x="632520" y="764704"/>
            <a:ext cx="2016224" cy="261610"/>
          </a:xfrm>
          <a:prstGeom prst="rect">
            <a:avLst/>
          </a:prstGeom>
          <a:noFill/>
          <a:ln w="12700">
            <a:noFill/>
            <a:miter lim="800000"/>
            <a:headEnd/>
            <a:tailEnd/>
          </a:ln>
        </p:spPr>
        <p:txBody>
          <a:bodyPr wrap="square">
            <a:spAutoFit/>
          </a:bodyPr>
          <a:lstStyle/>
          <a:p>
            <a:pPr algn="ctr" eaLnBrk="0" hangingPunct="0"/>
            <a:r>
              <a:rPr lang="en-US" sz="1100" b="1" dirty="0" smtClean="0">
                <a:solidFill>
                  <a:schemeClr val="bg1"/>
                </a:solidFill>
              </a:rPr>
              <a:t>Saccadic eye movements</a:t>
            </a:r>
            <a:endParaRPr lang="en-US" sz="1100" b="1" dirty="0">
              <a:solidFill>
                <a:schemeClr val="bg1"/>
              </a:solidFill>
            </a:endParaRPr>
          </a:p>
        </p:txBody>
      </p:sp>
      <p:sp>
        <p:nvSpPr>
          <p:cNvPr id="28" name="Text Box 10"/>
          <p:cNvSpPr txBox="1">
            <a:spLocks noChangeArrowheads="1"/>
          </p:cNvSpPr>
          <p:nvPr/>
        </p:nvSpPr>
        <p:spPr bwMode="auto">
          <a:xfrm>
            <a:off x="488504" y="2780928"/>
            <a:ext cx="2016224" cy="261610"/>
          </a:xfrm>
          <a:prstGeom prst="rect">
            <a:avLst/>
          </a:prstGeom>
          <a:noFill/>
          <a:ln w="12700">
            <a:noFill/>
            <a:miter lim="800000"/>
            <a:headEnd/>
            <a:tailEnd/>
          </a:ln>
        </p:spPr>
        <p:txBody>
          <a:bodyPr wrap="square">
            <a:spAutoFit/>
          </a:bodyPr>
          <a:lstStyle/>
          <a:p>
            <a:pPr algn="r" eaLnBrk="0" hangingPunct="0"/>
            <a:r>
              <a:rPr lang="en-US" sz="1100" dirty="0" smtClean="0"/>
              <a:t>Hidden (oculomotor) states</a:t>
            </a:r>
            <a:endParaRPr lang="en-US" sz="1100" dirty="0"/>
          </a:p>
        </p:txBody>
      </p:sp>
      <p:pic>
        <p:nvPicPr>
          <p:cNvPr id="29" name="sampling.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7878325" y="2899421"/>
            <a:ext cx="746504" cy="74650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66" fill="hold"/>
                                        <p:tgtEl>
                                          <p:spTgt spid="3"/>
                                        </p:tgtEl>
                                      </p:cBhvr>
                                    </p:cmd>
                                  </p:childTnLst>
                                </p:cTn>
                              </p:par>
                            </p:childTnLst>
                          </p:cTn>
                        </p:par>
                        <p:par>
                          <p:cTn id="7" fill="hold">
                            <p:stCondLst>
                              <p:cond delay="8566"/>
                            </p:stCondLst>
                            <p:childTnLst>
                              <p:par>
                                <p:cTn id="8" presetID="1" presetClass="mediacall" presetSubtype="0" fill="hold" nodeType="afterEffect">
                                  <p:stCondLst>
                                    <p:cond delay="0"/>
                                  </p:stCondLst>
                                  <p:childTnLst>
                                    <p:cmd type="call" cmd="playFrom(0.0)">
                                      <p:cBhvr>
                                        <p:cTn id="9" dur="8566"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0" repeatCount="indefinite" fill="hold" display="0">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video>
              <p:cMediaNode vol="80000" mute="1">
                <p:cTn id="16" repeatCount="indefinite" fill="hold" display="0">
                  <p:stCondLst>
                    <p:cond delay="indefinite"/>
                  </p:stCondLst>
                </p:cTn>
                <p:tgtEl>
                  <p:spTgt spid="29"/>
                </p:tgtEl>
              </p:cMediaNode>
            </p:video>
            <p:seq concurrent="1" nextAc="seek">
              <p:cTn id="17" restart="whenNotActive" fill="hold" evtFilter="cancelBubble" nodeType="interactiveSeq">
                <p:stCondLst>
                  <p:cond evt="onClick" delay="0">
                    <p:tgtEl>
                      <p:spTgt spid="2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9"/>
                                        </p:tgtEl>
                                      </p:cBhvr>
                                    </p:cmd>
                                  </p:childTnLst>
                                </p:cTn>
                              </p:par>
                            </p:childTnLst>
                          </p:cTn>
                        </p:par>
                      </p:childTnLst>
                    </p:cTn>
                  </p:par>
                </p:childTnLst>
              </p:cTn>
              <p:nextCondLst>
                <p:cond evt="onClick" delay="0">
                  <p:tgtEl>
                    <p:spTgt spid="2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584848" y="1915319"/>
            <a:ext cx="3103683" cy="2953841"/>
          </a:xfrm>
          <a:prstGeom prst="rect">
            <a:avLst/>
          </a:prstGeom>
          <a:noFill/>
          <a:ln w="9525">
            <a:noFill/>
            <a:miter lim="800000"/>
            <a:headEnd/>
            <a:tailEnd/>
          </a:ln>
        </p:spPr>
      </p:pic>
      <p:sp>
        <p:nvSpPr>
          <p:cNvPr id="6" name="Rectangle 6"/>
          <p:cNvSpPr>
            <a:spLocks noChangeArrowheads="1"/>
          </p:cNvSpPr>
          <p:nvPr/>
        </p:nvSpPr>
        <p:spPr bwMode="auto">
          <a:xfrm>
            <a:off x="2144688" y="2384301"/>
            <a:ext cx="5472608" cy="1692771"/>
          </a:xfrm>
          <a:prstGeom prst="rect">
            <a:avLst/>
          </a:prstGeom>
          <a:noFill/>
          <a:ln w="9525">
            <a:noFill/>
            <a:miter lim="800000"/>
            <a:headEnd/>
            <a:tailEnd/>
          </a:ln>
        </p:spPr>
        <p:txBody>
          <a:bodyPr wrap="square" anchor="ctr">
            <a:spAutoFit/>
          </a:bodyPr>
          <a:lstStyle/>
          <a:p>
            <a:pPr algn="just"/>
            <a:r>
              <a:rPr lang="en-GB" sz="1600" dirty="0" smtClean="0">
                <a:solidFill>
                  <a:srgbClr val="990033"/>
                </a:solidFill>
              </a:rPr>
              <a:t>“Each movement we make by which we alter the appearance of objects should be thought of as an experiment designed to test whether we have understood correctly the invariant relations of the phenomena before us, that is, their existence in definite spatial relations.” </a:t>
            </a:r>
          </a:p>
          <a:p>
            <a:pPr algn="just"/>
            <a:endParaRPr lang="en-GB" sz="1600" dirty="0" smtClean="0">
              <a:solidFill>
                <a:srgbClr val="990033"/>
              </a:solidFill>
            </a:endParaRPr>
          </a:p>
          <a:p>
            <a:pPr algn="just"/>
            <a:r>
              <a:rPr lang="en-GB" sz="1200" dirty="0" smtClean="0">
                <a:solidFill>
                  <a:srgbClr val="990033"/>
                </a:solidFill>
              </a:rPr>
              <a:t>'The Facts of Perception' (1878) in The Selected Writings of Hermann von Helmholtz, Ed. R. Karl, Middletown: Wesleyan University Press, 1971 p. 384</a:t>
            </a:r>
            <a:endParaRPr lang="en-US" sz="1600" dirty="0">
              <a:solidFill>
                <a:schemeClr val="bg2"/>
              </a:solidFill>
            </a:endParaRPr>
          </a:p>
        </p:txBody>
      </p:sp>
      <p:pic>
        <p:nvPicPr>
          <p:cNvPr id="8" name="Picture 4" descr="http://www.nndb.com/people/445/000072229/helm9-sized.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32520" y="188640"/>
            <a:ext cx="1512168" cy="2016225"/>
          </a:xfrm>
          <a:prstGeom prst="ellipse">
            <a:avLst/>
          </a:prstGeom>
          <a:ln>
            <a:noFill/>
          </a:ln>
          <a:effectLst>
            <a:softEdge rad="112500"/>
          </a:effectLst>
        </p:spPr>
      </p:pic>
      <p:sp>
        <p:nvSpPr>
          <p:cNvPr id="10" name="Rectangle 9"/>
          <p:cNvSpPr/>
          <p:nvPr/>
        </p:nvSpPr>
        <p:spPr>
          <a:xfrm>
            <a:off x="1928664" y="260648"/>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3081338" y="260648"/>
            <a:ext cx="3384550" cy="6609502"/>
          </a:xfrm>
          <a:prstGeom prst="rect">
            <a:avLst/>
          </a:prstGeom>
          <a:noFill/>
          <a:ln w="12700">
            <a:noFill/>
            <a:miter lim="800000"/>
            <a:headEnd/>
            <a:tailEnd/>
          </a:ln>
        </p:spPr>
        <p:txBody>
          <a:bodyPr>
            <a:spAutoFit/>
          </a:bodyPr>
          <a:lstStyle/>
          <a:p>
            <a:pPr algn="ctr" eaLnBrk="0" hangingPunct="0"/>
            <a:r>
              <a:rPr lang="en-US" sz="2000" dirty="0">
                <a:solidFill>
                  <a:srgbClr val="990033"/>
                </a:solidFill>
              </a:rPr>
              <a:t>Thank you</a:t>
            </a:r>
          </a:p>
          <a:p>
            <a:pPr algn="ctr" eaLnBrk="0" hangingPunct="0"/>
            <a:endParaRPr lang="en-US" sz="1400" dirty="0" smtClean="0">
              <a:solidFill>
                <a:srgbClr val="990033"/>
              </a:solidFill>
            </a:endParaRPr>
          </a:p>
          <a:p>
            <a:pPr algn="ctr" eaLnBrk="0" hangingPunct="0"/>
            <a:r>
              <a:rPr lang="en-US" sz="1400" dirty="0" smtClean="0">
                <a:solidFill>
                  <a:srgbClr val="990033"/>
                </a:solidFill>
              </a:rPr>
              <a:t>And </a:t>
            </a:r>
            <a:r>
              <a:rPr lang="en-US" sz="1400" dirty="0">
                <a:solidFill>
                  <a:srgbClr val="990033"/>
                </a:solidFill>
              </a:rPr>
              <a:t>thanks to collaborators:</a:t>
            </a:r>
          </a:p>
          <a:p>
            <a:pPr algn="ctr" eaLnBrk="0" hangingPunct="0"/>
            <a:endParaRPr lang="en-US" sz="1400" dirty="0">
              <a:solidFill>
                <a:srgbClr val="990033"/>
              </a:solidFill>
            </a:endParaRPr>
          </a:p>
          <a:p>
            <a:pPr algn="ctr" eaLnBrk="0" hangingPunct="0"/>
            <a:r>
              <a:rPr lang="en-US" sz="1100" dirty="0">
                <a:solidFill>
                  <a:srgbClr val="990033"/>
                </a:solidFill>
              </a:rPr>
              <a:t>Rick </a:t>
            </a:r>
            <a:r>
              <a:rPr lang="en-US" sz="1100" dirty="0" smtClean="0">
                <a:solidFill>
                  <a:srgbClr val="990033"/>
                </a:solidFill>
              </a:rPr>
              <a:t>Adams</a:t>
            </a:r>
          </a:p>
          <a:p>
            <a:pPr algn="ctr" eaLnBrk="0" hangingPunct="0"/>
            <a:r>
              <a:rPr lang="en-US" sz="1100" dirty="0" smtClean="0">
                <a:solidFill>
                  <a:srgbClr val="990033"/>
                </a:solidFill>
              </a:rPr>
              <a:t>Andre Bastos</a:t>
            </a:r>
            <a:endParaRPr lang="en-US" sz="1100" dirty="0">
              <a:solidFill>
                <a:srgbClr val="990033"/>
              </a:solidFill>
            </a:endParaRPr>
          </a:p>
          <a:p>
            <a:pPr algn="ctr" eaLnBrk="0" hangingPunct="0"/>
            <a:r>
              <a:rPr lang="en-US" sz="1100" dirty="0">
                <a:solidFill>
                  <a:srgbClr val="990033"/>
                </a:solidFill>
              </a:rPr>
              <a:t>Sven </a:t>
            </a:r>
            <a:r>
              <a:rPr lang="en-US" sz="1100" dirty="0" smtClean="0">
                <a:solidFill>
                  <a:srgbClr val="990033"/>
                </a:solidFill>
              </a:rPr>
              <a:t>Bestmann</a:t>
            </a:r>
          </a:p>
          <a:p>
            <a:pPr algn="ctr" eaLnBrk="0" hangingPunct="0"/>
            <a:r>
              <a:rPr lang="en-US" sz="1100" dirty="0" smtClean="0">
                <a:solidFill>
                  <a:srgbClr val="990033"/>
                </a:solidFill>
              </a:rPr>
              <a:t>Harriet Brown</a:t>
            </a:r>
            <a:endParaRPr lang="en-US" sz="1100" dirty="0">
              <a:solidFill>
                <a:srgbClr val="990033"/>
              </a:solidFill>
            </a:endParaRPr>
          </a:p>
          <a:p>
            <a:pPr algn="ctr" eaLnBrk="0" hangingPunct="0"/>
            <a:r>
              <a:rPr lang="en-US" sz="1100" dirty="0">
                <a:solidFill>
                  <a:srgbClr val="990033"/>
                </a:solidFill>
              </a:rPr>
              <a:t>Jean </a:t>
            </a:r>
            <a:r>
              <a:rPr lang="en-US" sz="1100" dirty="0" smtClean="0">
                <a:solidFill>
                  <a:srgbClr val="990033"/>
                </a:solidFill>
              </a:rPr>
              <a:t>Daunizeau</a:t>
            </a:r>
          </a:p>
          <a:p>
            <a:pPr algn="ctr" eaLnBrk="0" hangingPunct="0"/>
            <a:r>
              <a:rPr lang="en-US" sz="1100" dirty="0" smtClean="0">
                <a:solidFill>
                  <a:srgbClr val="990033"/>
                </a:solidFill>
              </a:rPr>
              <a:t>Mark Edwards</a:t>
            </a:r>
          </a:p>
          <a:p>
            <a:pPr algn="ctr" eaLnBrk="0" hangingPunct="0"/>
            <a:r>
              <a:rPr lang="en-US" sz="1100" dirty="0" smtClean="0">
                <a:solidFill>
                  <a:srgbClr val="990033"/>
                </a:solidFill>
              </a:rPr>
              <a:t>Xiaosi </a:t>
            </a:r>
            <a:r>
              <a:rPr lang="en-US" sz="1100" dirty="0" err="1" smtClean="0">
                <a:solidFill>
                  <a:srgbClr val="990033"/>
                </a:solidFill>
              </a:rPr>
              <a:t>Gu</a:t>
            </a:r>
            <a:endParaRPr lang="en-US" sz="1100" dirty="0">
              <a:solidFill>
                <a:srgbClr val="990033"/>
              </a:solidFill>
            </a:endParaRPr>
          </a:p>
          <a:p>
            <a:pPr algn="ctr" eaLnBrk="0" hangingPunct="0"/>
            <a:r>
              <a:rPr lang="en-US" sz="1100" dirty="0" smtClean="0">
                <a:solidFill>
                  <a:srgbClr val="990033"/>
                </a:solidFill>
              </a:rPr>
              <a:t>Lee </a:t>
            </a:r>
            <a:r>
              <a:rPr lang="en-US" sz="1100" dirty="0">
                <a:solidFill>
                  <a:srgbClr val="990033"/>
                </a:solidFill>
              </a:rPr>
              <a:t>Harrison</a:t>
            </a:r>
          </a:p>
          <a:p>
            <a:pPr algn="ctr" eaLnBrk="0" hangingPunct="0"/>
            <a:r>
              <a:rPr lang="en-US" sz="1100" dirty="0">
                <a:solidFill>
                  <a:srgbClr val="990033"/>
                </a:solidFill>
              </a:rPr>
              <a:t>Stefan Kiebel</a:t>
            </a:r>
          </a:p>
          <a:p>
            <a:pPr algn="ctr" eaLnBrk="0" hangingPunct="0"/>
            <a:r>
              <a:rPr lang="en-US" sz="1100" dirty="0">
                <a:solidFill>
                  <a:srgbClr val="990033"/>
                </a:solidFill>
              </a:rPr>
              <a:t>James Kilner</a:t>
            </a:r>
          </a:p>
          <a:p>
            <a:pPr algn="ctr" eaLnBrk="0" hangingPunct="0"/>
            <a:r>
              <a:rPr lang="en-US" sz="1100" dirty="0">
                <a:solidFill>
                  <a:srgbClr val="990033"/>
                </a:solidFill>
              </a:rPr>
              <a:t>Jérémie </a:t>
            </a:r>
            <a:r>
              <a:rPr lang="en-US" sz="1100" dirty="0" smtClean="0">
                <a:solidFill>
                  <a:srgbClr val="990033"/>
                </a:solidFill>
              </a:rPr>
              <a:t>Mattout</a:t>
            </a:r>
          </a:p>
          <a:p>
            <a:pPr algn="ctr" eaLnBrk="0" hangingPunct="0"/>
            <a:r>
              <a:rPr lang="en-US" sz="1100" dirty="0" smtClean="0">
                <a:solidFill>
                  <a:srgbClr val="990033"/>
                </a:solidFill>
              </a:rPr>
              <a:t>Rosalyn Moran</a:t>
            </a:r>
          </a:p>
          <a:p>
            <a:pPr algn="ctr" eaLnBrk="0" hangingPunct="0"/>
            <a:r>
              <a:rPr lang="en-US" sz="1100" dirty="0" smtClean="0">
                <a:solidFill>
                  <a:srgbClr val="990033"/>
                </a:solidFill>
              </a:rPr>
              <a:t>Will Penny</a:t>
            </a:r>
          </a:p>
          <a:p>
            <a:pPr algn="ctr" eaLnBrk="0" hangingPunct="0"/>
            <a:r>
              <a:rPr lang="en-US" sz="1100" dirty="0" smtClean="0">
                <a:solidFill>
                  <a:srgbClr val="990033"/>
                </a:solidFill>
              </a:rPr>
              <a:t>Lisa Quattrocki Knight </a:t>
            </a:r>
            <a:endParaRPr lang="en-US" sz="1100" dirty="0">
              <a:solidFill>
                <a:srgbClr val="990033"/>
              </a:solidFill>
            </a:endParaRPr>
          </a:p>
          <a:p>
            <a:pPr algn="ctr" eaLnBrk="0" hangingPunct="0"/>
            <a:r>
              <a:rPr lang="en-US" sz="1100" dirty="0">
                <a:solidFill>
                  <a:srgbClr val="990033"/>
                </a:solidFill>
              </a:rPr>
              <a:t>Klaas Stephan</a:t>
            </a:r>
          </a:p>
          <a:p>
            <a:pPr algn="ctr" eaLnBrk="0" hangingPunct="0"/>
            <a:endParaRPr lang="en-US" sz="1100" dirty="0">
              <a:solidFill>
                <a:srgbClr val="990033"/>
              </a:solidFill>
            </a:endParaRPr>
          </a:p>
          <a:p>
            <a:pPr algn="ctr" eaLnBrk="0" hangingPunct="0"/>
            <a:r>
              <a:rPr lang="en-US" sz="1400" dirty="0">
                <a:solidFill>
                  <a:srgbClr val="990033"/>
                </a:solidFill>
              </a:rPr>
              <a:t>And colleagues:</a:t>
            </a:r>
          </a:p>
          <a:p>
            <a:pPr algn="ctr" eaLnBrk="0" hangingPunct="0"/>
            <a:endParaRPr lang="en-US" sz="1400" dirty="0">
              <a:solidFill>
                <a:srgbClr val="990033"/>
              </a:solidFill>
            </a:endParaRPr>
          </a:p>
          <a:p>
            <a:pPr algn="ctr" eaLnBrk="0" hangingPunct="0"/>
            <a:r>
              <a:rPr lang="en-US" sz="1100" dirty="0" smtClean="0">
                <a:solidFill>
                  <a:srgbClr val="990033"/>
                </a:solidFill>
              </a:rPr>
              <a:t>Andy Clark</a:t>
            </a:r>
          </a:p>
          <a:p>
            <a:pPr algn="ctr" eaLnBrk="0" hangingPunct="0"/>
            <a:r>
              <a:rPr lang="en-US" sz="1100" dirty="0" smtClean="0">
                <a:solidFill>
                  <a:srgbClr val="990033"/>
                </a:solidFill>
              </a:rPr>
              <a:t>Peter </a:t>
            </a:r>
            <a:r>
              <a:rPr lang="en-US" sz="1100" dirty="0">
                <a:solidFill>
                  <a:srgbClr val="990033"/>
                </a:solidFill>
              </a:rPr>
              <a:t>Dayan</a:t>
            </a:r>
          </a:p>
          <a:p>
            <a:pPr algn="ctr" eaLnBrk="0" hangingPunct="0"/>
            <a:r>
              <a:rPr lang="en-US" sz="1100" dirty="0">
                <a:solidFill>
                  <a:srgbClr val="990033"/>
                </a:solidFill>
              </a:rPr>
              <a:t>Jörn </a:t>
            </a:r>
            <a:r>
              <a:rPr lang="en-US" sz="1100" dirty="0" smtClean="0">
                <a:solidFill>
                  <a:srgbClr val="990033"/>
                </a:solidFill>
              </a:rPr>
              <a:t>Diedrichsen</a:t>
            </a:r>
          </a:p>
          <a:p>
            <a:pPr algn="ctr" eaLnBrk="0" hangingPunct="0"/>
            <a:r>
              <a:rPr lang="en-US" sz="1100" dirty="0" smtClean="0">
                <a:solidFill>
                  <a:srgbClr val="990033"/>
                </a:solidFill>
              </a:rPr>
              <a:t>Paul Fletcher</a:t>
            </a:r>
          </a:p>
          <a:p>
            <a:pPr algn="ctr" eaLnBrk="0" hangingPunct="0"/>
            <a:r>
              <a:rPr lang="en-US" sz="1100" dirty="0" smtClean="0">
                <a:solidFill>
                  <a:srgbClr val="990033"/>
                </a:solidFill>
              </a:rPr>
              <a:t>Pascal Fries</a:t>
            </a:r>
          </a:p>
          <a:p>
            <a:pPr algn="ctr" eaLnBrk="0" hangingPunct="0"/>
            <a:r>
              <a:rPr lang="en-US" sz="1100" dirty="0" smtClean="0">
                <a:solidFill>
                  <a:srgbClr val="990033"/>
                </a:solidFill>
              </a:rPr>
              <a:t>Geoffrey Hinton</a:t>
            </a:r>
          </a:p>
          <a:p>
            <a:pPr algn="ctr" eaLnBrk="0" hangingPunct="0"/>
            <a:r>
              <a:rPr lang="en-US" sz="1100" dirty="0" smtClean="0">
                <a:solidFill>
                  <a:srgbClr val="990033"/>
                </a:solidFill>
              </a:rPr>
              <a:t>James Hopkins</a:t>
            </a:r>
          </a:p>
          <a:p>
            <a:pPr algn="ctr" eaLnBrk="0" hangingPunct="0"/>
            <a:r>
              <a:rPr lang="en-US" sz="1100" dirty="0" smtClean="0">
                <a:solidFill>
                  <a:srgbClr val="990033"/>
                </a:solidFill>
              </a:rPr>
              <a:t>Jakob Hohwy</a:t>
            </a:r>
          </a:p>
          <a:p>
            <a:pPr algn="ctr" eaLnBrk="0" hangingPunct="0"/>
            <a:r>
              <a:rPr lang="en-US" sz="1100" dirty="0" smtClean="0">
                <a:solidFill>
                  <a:srgbClr val="990033"/>
                </a:solidFill>
              </a:rPr>
              <a:t>Henry Kennedy</a:t>
            </a:r>
          </a:p>
          <a:p>
            <a:pPr algn="ctr" eaLnBrk="0" hangingPunct="0"/>
            <a:r>
              <a:rPr lang="en-US" sz="1100" dirty="0" smtClean="0">
                <a:solidFill>
                  <a:srgbClr val="990033"/>
                </a:solidFill>
              </a:rPr>
              <a:t>Paul </a:t>
            </a:r>
            <a:r>
              <a:rPr lang="en-US" sz="1100" dirty="0">
                <a:solidFill>
                  <a:srgbClr val="990033"/>
                </a:solidFill>
              </a:rPr>
              <a:t>Verschure</a:t>
            </a:r>
          </a:p>
          <a:p>
            <a:pPr algn="ctr" eaLnBrk="0" hangingPunct="0"/>
            <a:r>
              <a:rPr lang="en-US" sz="1100" dirty="0">
                <a:solidFill>
                  <a:srgbClr val="990033"/>
                </a:solidFill>
              </a:rPr>
              <a:t>Florentin Wörgötter</a:t>
            </a:r>
          </a:p>
          <a:p>
            <a:pPr algn="ctr" eaLnBrk="0" hangingPunct="0"/>
            <a:endParaRPr lang="en-US" sz="1200" dirty="0">
              <a:solidFill>
                <a:srgbClr val="990033"/>
              </a:solidFill>
            </a:endParaRPr>
          </a:p>
          <a:p>
            <a:pPr algn="ctr" eaLnBrk="0" hangingPunct="0"/>
            <a:r>
              <a:rPr lang="en-US" sz="1050" dirty="0">
                <a:solidFill>
                  <a:srgbClr val="990033"/>
                </a:solidFill>
              </a:rPr>
              <a:t>And many </a:t>
            </a:r>
            <a:r>
              <a:rPr lang="en-US" sz="1050" dirty="0" smtClean="0">
                <a:solidFill>
                  <a:srgbClr val="990033"/>
                </a:solidFill>
              </a:rPr>
              <a:t>others</a:t>
            </a:r>
            <a:endParaRPr lang="en-US" sz="1400" dirty="0">
              <a:solidFill>
                <a:srgbClr val="990033"/>
              </a:solidFill>
            </a:endParaRPr>
          </a:p>
        </p:txBody>
      </p:sp>
      <p:pic>
        <p:nvPicPr>
          <p:cNvPr id="88066" name="Picture 3" descr="Picture2"/>
          <p:cNvPicPr>
            <a:picLocks noChangeAspect="1" noChangeArrowheads="1"/>
          </p:cNvPicPr>
          <p:nvPr/>
        </p:nvPicPr>
        <p:blipFill>
          <a:blip r:embed="rId2" cstate="print"/>
          <a:srcRect/>
          <a:stretch>
            <a:fillRect/>
          </a:stretch>
        </p:blipFill>
        <p:spPr bwMode="auto">
          <a:xfrm>
            <a:off x="0" y="0"/>
            <a:ext cx="868363" cy="1954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Object 3"/>
          <p:cNvGraphicFramePr>
            <a:graphicFrameLocks noChangeAspect="1"/>
          </p:cNvGraphicFramePr>
          <p:nvPr/>
        </p:nvGraphicFramePr>
        <p:xfrm>
          <a:off x="2216696" y="4208642"/>
          <a:ext cx="4389437" cy="833437"/>
        </p:xfrm>
        <a:graphic>
          <a:graphicData uri="http://schemas.openxmlformats.org/presentationml/2006/ole">
            <mc:AlternateContent xmlns:mc="http://schemas.openxmlformats.org/markup-compatibility/2006">
              <mc:Choice xmlns:v="urn:schemas-microsoft-com:vml" Requires="v">
                <p:oleObj spid="_x0000_s204815" name="Equation" r:id="rId3" imgW="3111480" imgH="596880" progId="Equation.DSMT4">
                  <p:embed/>
                </p:oleObj>
              </mc:Choice>
              <mc:Fallback>
                <p:oleObj name="Equation" r:id="rId3" imgW="3111480" imgH="59688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696" y="4208642"/>
                        <a:ext cx="4389437"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2664454" y="3594502"/>
            <a:ext cx="4160754" cy="307777"/>
          </a:xfrm>
          <a:prstGeom prst="rect">
            <a:avLst/>
          </a:prstGeom>
          <a:noFill/>
        </p:spPr>
        <p:txBody>
          <a:bodyPr wrap="none" rtlCol="0">
            <a:spAutoFit/>
          </a:bodyPr>
          <a:lstStyle/>
          <a:p>
            <a:r>
              <a:rPr lang="en-GB" sz="1400" dirty="0" smtClean="0">
                <a:solidFill>
                  <a:srgbClr val="990033"/>
                </a:solidFill>
              </a:rPr>
              <a:t>Searching to test hypotheses – life as an efficient experiment</a:t>
            </a:r>
            <a:endParaRPr lang="en-GB" sz="1400" dirty="0">
              <a:solidFill>
                <a:srgbClr val="990033"/>
              </a:solidFill>
            </a:endParaRPr>
          </a:p>
        </p:txBody>
      </p:sp>
      <p:sp>
        <p:nvSpPr>
          <p:cNvPr id="25" name="TextBox 24"/>
          <p:cNvSpPr txBox="1"/>
          <p:nvPr/>
        </p:nvSpPr>
        <p:spPr>
          <a:xfrm>
            <a:off x="3340886" y="4856708"/>
            <a:ext cx="1268296" cy="261610"/>
          </a:xfrm>
          <a:prstGeom prst="rect">
            <a:avLst/>
          </a:prstGeom>
          <a:noFill/>
        </p:spPr>
        <p:txBody>
          <a:bodyPr wrap="none" rtlCol="0">
            <a:spAutoFit/>
          </a:bodyPr>
          <a:lstStyle/>
          <a:p>
            <a:r>
              <a:rPr lang="en-GB" sz="1100" dirty="0" smtClean="0">
                <a:solidFill>
                  <a:srgbClr val="990033"/>
                </a:solidFill>
              </a:rPr>
              <a:t>Free energy principle</a:t>
            </a:r>
            <a:endParaRPr lang="en-GB" sz="1100" dirty="0">
              <a:solidFill>
                <a:srgbClr val="990033"/>
              </a:solidFill>
            </a:endParaRPr>
          </a:p>
        </p:txBody>
      </p:sp>
      <p:sp>
        <p:nvSpPr>
          <p:cNvPr id="28" name="TextBox 27"/>
          <p:cNvSpPr txBox="1"/>
          <p:nvPr/>
        </p:nvSpPr>
        <p:spPr>
          <a:xfrm>
            <a:off x="5141086" y="4856708"/>
            <a:ext cx="1236236" cy="261610"/>
          </a:xfrm>
          <a:prstGeom prst="rect">
            <a:avLst/>
          </a:prstGeom>
          <a:noFill/>
        </p:spPr>
        <p:txBody>
          <a:bodyPr wrap="none" rtlCol="0">
            <a:spAutoFit/>
          </a:bodyPr>
          <a:lstStyle/>
          <a:p>
            <a:r>
              <a:rPr lang="en-GB" sz="1100" dirty="0" smtClean="0">
                <a:solidFill>
                  <a:srgbClr val="990033"/>
                </a:solidFill>
              </a:rPr>
              <a:t>minimise uncertainty</a:t>
            </a:r>
            <a:endParaRPr lang="en-GB" sz="1100" dirty="0">
              <a:solidFill>
                <a:srgbClr val="990033"/>
              </a:solidFill>
            </a:endParaRPr>
          </a:p>
        </p:txBody>
      </p:sp>
      <p:graphicFrame>
        <p:nvGraphicFramePr>
          <p:cNvPr id="115720" name="Object 8"/>
          <p:cNvGraphicFramePr>
            <a:graphicFrameLocks noChangeAspect="1"/>
          </p:cNvGraphicFramePr>
          <p:nvPr/>
        </p:nvGraphicFramePr>
        <p:xfrm>
          <a:off x="3559696" y="5648796"/>
          <a:ext cx="2633664" cy="444500"/>
        </p:xfrm>
        <a:graphic>
          <a:graphicData uri="http://schemas.openxmlformats.org/presentationml/2006/ole">
            <mc:AlternateContent xmlns:mc="http://schemas.openxmlformats.org/markup-compatibility/2006">
              <mc:Choice xmlns:v="urn:schemas-microsoft-com:vml" Requires="v">
                <p:oleObj spid="_x0000_s204816" name="Equation" r:id="rId5" imgW="1866600" imgH="317160" progId="Equation.DSMT4">
                  <p:embed/>
                </p:oleObj>
              </mc:Choice>
              <mc:Fallback>
                <p:oleObj name="Equation" r:id="rId5" imgW="1866600" imgH="31716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696" y="5648796"/>
                        <a:ext cx="2633664"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Arc 28"/>
          <p:cNvSpPr/>
          <p:nvPr/>
        </p:nvSpPr>
        <p:spPr>
          <a:xfrm>
            <a:off x="4033118" y="4640684"/>
            <a:ext cx="1728192" cy="936104"/>
          </a:xfrm>
          <a:prstGeom prst="arc">
            <a:avLst>
              <a:gd name="adj1" fmla="val 21572552"/>
              <a:gd name="adj2" fmla="val 10782540"/>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04808" name="Picture 8" descr="http://www.deviantart.com/download/77426531/Dark_Room_by_ikiz.jpg"/>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3728864" y="1988844"/>
            <a:ext cx="2016224" cy="1259781"/>
          </a:xfrm>
          <a:prstGeom prst="rect">
            <a:avLst/>
          </a:prstGeom>
          <a:noFill/>
        </p:spPr>
      </p:pic>
      <p:pic>
        <p:nvPicPr>
          <p:cNvPr id="2" name="Picture 8"/>
          <p:cNvPicPr>
            <a:picLocks noChangeAspect="1" noChangeArrowheads="1"/>
          </p:cNvPicPr>
          <p:nvPr/>
        </p:nvPicPr>
        <p:blipFill>
          <a:blip r:embed="rId8" cstate="print"/>
          <a:srcRect/>
          <a:stretch>
            <a:fillRect/>
          </a:stretch>
        </p:blipFill>
        <p:spPr bwMode="auto">
          <a:xfrm>
            <a:off x="2072680" y="404664"/>
            <a:ext cx="5472608" cy="14361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5" name="Line 2"/>
          <p:cNvSpPr>
            <a:spLocks noChangeShapeType="1"/>
          </p:cNvSpPr>
          <p:nvPr/>
        </p:nvSpPr>
        <p:spPr bwMode="auto">
          <a:xfrm>
            <a:off x="3929063" y="1484313"/>
            <a:ext cx="0" cy="3816350"/>
          </a:xfrm>
          <a:prstGeom prst="line">
            <a:avLst/>
          </a:prstGeom>
          <a:noFill/>
          <a:ln w="57150">
            <a:solidFill>
              <a:srgbClr val="990033"/>
            </a:solidFill>
            <a:round/>
            <a:headEnd/>
            <a:tailEnd type="triangle" w="med" len="med"/>
          </a:ln>
        </p:spPr>
        <p:txBody>
          <a:bodyPr/>
          <a:lstStyle/>
          <a:p>
            <a:endParaRPr lang="en-US"/>
          </a:p>
        </p:txBody>
      </p:sp>
      <p:sp>
        <p:nvSpPr>
          <p:cNvPr id="22536" name="Text Box 3"/>
          <p:cNvSpPr txBox="1">
            <a:spLocks noChangeArrowheads="1"/>
          </p:cNvSpPr>
          <p:nvPr/>
        </p:nvSpPr>
        <p:spPr bwMode="auto">
          <a:xfrm>
            <a:off x="3303591" y="1341438"/>
            <a:ext cx="184731" cy="369332"/>
          </a:xfrm>
          <a:prstGeom prst="rect">
            <a:avLst/>
          </a:prstGeom>
          <a:noFill/>
          <a:ln w="9525">
            <a:noFill/>
            <a:miter lim="800000"/>
            <a:headEnd/>
            <a:tailEnd/>
          </a:ln>
        </p:spPr>
        <p:txBody>
          <a:bodyPr wrap="none">
            <a:spAutoFit/>
          </a:bodyPr>
          <a:lstStyle/>
          <a:p>
            <a:endParaRPr lang="en-GB">
              <a:latin typeface="Arial" charset="0"/>
            </a:endParaRPr>
          </a:p>
        </p:txBody>
      </p:sp>
      <p:graphicFrame>
        <p:nvGraphicFramePr>
          <p:cNvPr id="22530" name="Object 4"/>
          <p:cNvGraphicFramePr>
            <a:graphicFrameLocks noChangeAspect="1"/>
          </p:cNvGraphicFramePr>
          <p:nvPr/>
        </p:nvGraphicFramePr>
        <p:xfrm>
          <a:off x="3382966" y="1412875"/>
          <a:ext cx="400050" cy="203200"/>
        </p:xfrm>
        <a:graphic>
          <a:graphicData uri="http://schemas.openxmlformats.org/presentationml/2006/ole">
            <mc:AlternateContent xmlns:mc="http://schemas.openxmlformats.org/markup-compatibility/2006">
              <mc:Choice xmlns:v="urn:schemas-microsoft-com:vml" Requires="v">
                <p:oleObj spid="_x0000_s22555" name="Equation" r:id="rId3" imgW="368280" imgH="203040" progId="Equation.DSMT4">
                  <p:embed/>
                </p:oleObj>
              </mc:Choice>
              <mc:Fallback>
                <p:oleObj name="Equation" r:id="rId3" imgW="368280" imgH="20304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6" y="1412875"/>
                        <a:ext cx="4000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5"/>
          <p:cNvGraphicFramePr>
            <a:graphicFrameLocks noChangeAspect="1"/>
          </p:cNvGraphicFramePr>
          <p:nvPr/>
        </p:nvGraphicFramePr>
        <p:xfrm>
          <a:off x="3411541" y="2133600"/>
          <a:ext cx="342900" cy="203200"/>
        </p:xfrm>
        <a:graphic>
          <a:graphicData uri="http://schemas.openxmlformats.org/presentationml/2006/ole">
            <mc:AlternateContent xmlns:mc="http://schemas.openxmlformats.org/markup-compatibility/2006">
              <mc:Choice xmlns:v="urn:schemas-microsoft-com:vml" Requires="v">
                <p:oleObj spid="_x0000_s22556" name="Equation" r:id="rId5" imgW="317160" imgH="203040" progId="Equation.DSMT4">
                  <p:embed/>
                </p:oleObj>
              </mc:Choice>
              <mc:Fallback>
                <p:oleObj name="Equation" r:id="rId5" imgW="317160" imgH="20304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541" y="2133600"/>
                        <a:ext cx="3429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6"/>
          <p:cNvGraphicFramePr>
            <a:graphicFrameLocks noChangeAspect="1"/>
          </p:cNvGraphicFramePr>
          <p:nvPr/>
        </p:nvGraphicFramePr>
        <p:xfrm>
          <a:off x="3382964" y="2852738"/>
          <a:ext cx="344487" cy="203200"/>
        </p:xfrm>
        <a:graphic>
          <a:graphicData uri="http://schemas.openxmlformats.org/presentationml/2006/ole">
            <mc:AlternateContent xmlns:mc="http://schemas.openxmlformats.org/markup-compatibility/2006">
              <mc:Choice xmlns:v="urn:schemas-microsoft-com:vml" Requires="v">
                <p:oleObj spid="_x0000_s22557" name="Equation" r:id="rId7" imgW="317160" imgH="203040" progId="Equation.DSMT4">
                  <p:embed/>
                </p:oleObj>
              </mc:Choice>
              <mc:Fallback>
                <p:oleObj name="Equation" r:id="rId7" imgW="317160" imgH="20304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2964" y="2852738"/>
                        <a:ext cx="344487"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7"/>
          <p:cNvGraphicFramePr>
            <a:graphicFrameLocks noChangeAspect="1"/>
          </p:cNvGraphicFramePr>
          <p:nvPr/>
        </p:nvGraphicFramePr>
        <p:xfrm>
          <a:off x="3382964" y="3500438"/>
          <a:ext cx="344487" cy="203200"/>
        </p:xfrm>
        <a:graphic>
          <a:graphicData uri="http://schemas.openxmlformats.org/presentationml/2006/ole">
            <mc:AlternateContent xmlns:mc="http://schemas.openxmlformats.org/markup-compatibility/2006">
              <mc:Choice xmlns:v="urn:schemas-microsoft-com:vml" Requires="v">
                <p:oleObj spid="_x0000_s22558" name="Equation" r:id="rId9" imgW="317160" imgH="203040" progId="Equation.DSMT4">
                  <p:embed/>
                </p:oleObj>
              </mc:Choice>
              <mc:Fallback>
                <p:oleObj name="Equation" r:id="rId9" imgW="317160" imgH="20304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2964" y="3500438"/>
                        <a:ext cx="344487"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8"/>
          <p:cNvGraphicFramePr>
            <a:graphicFrameLocks noChangeAspect="1"/>
          </p:cNvGraphicFramePr>
          <p:nvPr/>
        </p:nvGraphicFramePr>
        <p:xfrm>
          <a:off x="3387728" y="5084763"/>
          <a:ext cx="385763" cy="203200"/>
        </p:xfrm>
        <a:graphic>
          <a:graphicData uri="http://schemas.openxmlformats.org/presentationml/2006/ole">
            <mc:AlternateContent xmlns:mc="http://schemas.openxmlformats.org/markup-compatibility/2006">
              <mc:Choice xmlns:v="urn:schemas-microsoft-com:vml" Requires="v">
                <p:oleObj spid="_x0000_s22559" name="Equation" r:id="rId11" imgW="355320" imgH="203040" progId="Equation.DSMT4">
                  <p:embed/>
                </p:oleObj>
              </mc:Choice>
              <mc:Fallback>
                <p:oleObj name="Equation" r:id="rId11" imgW="355320" imgH="20304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7728" y="5084763"/>
                        <a:ext cx="385763"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7" name="Text Box 10"/>
          <p:cNvSpPr txBox="1">
            <a:spLocks noChangeArrowheads="1"/>
          </p:cNvSpPr>
          <p:nvPr/>
        </p:nvSpPr>
        <p:spPr bwMode="auto">
          <a:xfrm>
            <a:off x="4521200" y="1398591"/>
            <a:ext cx="3868738" cy="3970337"/>
          </a:xfrm>
          <a:prstGeom prst="rect">
            <a:avLst/>
          </a:prstGeom>
          <a:noFill/>
          <a:ln w="9525">
            <a:noFill/>
            <a:miter lim="800000"/>
            <a:headEnd/>
            <a:tailEnd/>
          </a:ln>
        </p:spPr>
        <p:txBody>
          <a:bodyPr>
            <a:spAutoFit/>
          </a:bodyPr>
          <a:lstStyle/>
          <a:p>
            <a:pPr>
              <a:defRPr/>
            </a:pPr>
            <a:r>
              <a:rPr lang="en-GB" sz="1200" b="1" dirty="0">
                <a:solidFill>
                  <a:schemeClr val="tx1">
                    <a:lumMod val="50000"/>
                    <a:lumOff val="50000"/>
                  </a:schemeClr>
                </a:solidFill>
              </a:rPr>
              <a:t>Perception and Action:</a:t>
            </a:r>
            <a:r>
              <a:rPr lang="en-GB" sz="1200" dirty="0">
                <a:solidFill>
                  <a:schemeClr val="tx1">
                    <a:lumMod val="50000"/>
                    <a:lumOff val="50000"/>
                  </a:schemeClr>
                </a:solidFill>
              </a:rPr>
              <a:t> The optimisation of neuronal and neuromuscular activity to suppress prediction errors (or free-energy) based on generative models of sensory data.</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Learning and attention:</a:t>
            </a:r>
            <a:r>
              <a:rPr lang="en-GB" sz="1200" dirty="0">
                <a:solidFill>
                  <a:schemeClr val="tx1">
                    <a:lumMod val="50000"/>
                    <a:lumOff val="50000"/>
                  </a:schemeClr>
                </a:solidFill>
              </a:rPr>
              <a:t> The optimisation of synaptic gain and efficacy over seconds to hours, to encode the precisions of prediction errors and causal structure in the sensorium. This entails suppression of free-energy over time.</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Neurodevelopment:</a:t>
            </a:r>
            <a:r>
              <a:rPr lang="en-GB" sz="1200" dirty="0">
                <a:solidFill>
                  <a:schemeClr val="tx1">
                    <a:lumMod val="50000"/>
                    <a:lumOff val="50000"/>
                  </a:schemeClr>
                </a:solidFill>
              </a:rPr>
              <a:t> Model optimisation through activity-dependent pruning and maintenance of neuronal connections that are specified epigenetically</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Evolution:</a:t>
            </a:r>
            <a:r>
              <a:rPr lang="en-GB" sz="1200" dirty="0">
                <a:solidFill>
                  <a:schemeClr val="tx1">
                    <a:lumMod val="50000"/>
                    <a:lumOff val="50000"/>
                  </a:schemeClr>
                </a:solidFill>
              </a:rPr>
              <a:t> Optimisation of the average free-energy (free-fitness) over time and individuals of a given class (e.g., conspecifics) by selective pressure on the epigenetic specification of their generative models</a:t>
            </a:r>
            <a:r>
              <a:rPr lang="en-GB" sz="1200" dirty="0"/>
              <a:t>.</a:t>
            </a:r>
          </a:p>
        </p:txBody>
      </p:sp>
      <p:pic>
        <p:nvPicPr>
          <p:cNvPr id="22538" name="Picture 11" descr="synapse"/>
          <p:cNvPicPr>
            <a:picLocks noChangeAspect="1" noChangeArrowheads="1"/>
          </p:cNvPicPr>
          <p:nvPr/>
        </p:nvPicPr>
        <p:blipFill>
          <a:blip r:embed="rId13" cstate="print"/>
          <a:srcRect/>
          <a:stretch>
            <a:fillRect/>
          </a:stretch>
        </p:blipFill>
        <p:spPr bwMode="auto">
          <a:xfrm>
            <a:off x="1900241" y="1395413"/>
            <a:ext cx="1249362" cy="908050"/>
          </a:xfrm>
          <a:prstGeom prst="rect">
            <a:avLst/>
          </a:prstGeom>
          <a:noFill/>
          <a:ln w="9525">
            <a:noFill/>
            <a:miter lim="800000"/>
            <a:headEnd/>
            <a:tailEnd/>
          </a:ln>
        </p:spPr>
      </p:pic>
      <p:pic>
        <p:nvPicPr>
          <p:cNvPr id="22539" name="Picture 12" descr="Hippocampus_nerve_cells"/>
          <p:cNvPicPr>
            <a:picLocks noChangeAspect="1" noChangeArrowheads="1"/>
          </p:cNvPicPr>
          <p:nvPr/>
        </p:nvPicPr>
        <p:blipFill>
          <a:blip r:embed="rId14" cstate="print">
            <a:lum bright="-4000" contrast="-24000"/>
          </a:blip>
          <a:srcRect/>
          <a:stretch>
            <a:fillRect/>
          </a:stretch>
        </p:blipFill>
        <p:spPr bwMode="auto">
          <a:xfrm>
            <a:off x="1900241" y="2403481"/>
            <a:ext cx="1249362" cy="815975"/>
          </a:xfrm>
          <a:prstGeom prst="rect">
            <a:avLst/>
          </a:prstGeom>
          <a:noFill/>
          <a:ln w="9525">
            <a:noFill/>
            <a:miter lim="800000"/>
            <a:headEnd/>
            <a:tailEnd/>
          </a:ln>
        </p:spPr>
      </p:pic>
      <p:pic>
        <p:nvPicPr>
          <p:cNvPr id="22540" name="Picture 13" descr="getImage"/>
          <p:cNvPicPr>
            <a:picLocks noChangeAspect="1" noChangeArrowheads="1"/>
          </p:cNvPicPr>
          <p:nvPr/>
        </p:nvPicPr>
        <p:blipFill>
          <a:blip r:embed="rId15" cstate="print"/>
          <a:srcRect t="8749" b="13902"/>
          <a:stretch>
            <a:fillRect/>
          </a:stretch>
        </p:blipFill>
        <p:spPr bwMode="auto">
          <a:xfrm>
            <a:off x="1900241" y="3338517"/>
            <a:ext cx="1249362" cy="981075"/>
          </a:xfrm>
          <a:prstGeom prst="rect">
            <a:avLst/>
          </a:prstGeom>
          <a:noFill/>
          <a:ln w="9525">
            <a:noFill/>
            <a:miter lim="800000"/>
            <a:headEnd/>
            <a:tailEnd/>
          </a:ln>
        </p:spPr>
      </p:pic>
      <p:pic>
        <p:nvPicPr>
          <p:cNvPr id="22541" name="Picture 14" descr="homo_floriensis_sapiens_1"/>
          <p:cNvPicPr>
            <a:picLocks noChangeAspect="1" noChangeArrowheads="1"/>
          </p:cNvPicPr>
          <p:nvPr/>
        </p:nvPicPr>
        <p:blipFill>
          <a:blip r:embed="rId16" cstate="print"/>
          <a:srcRect/>
          <a:stretch>
            <a:fillRect/>
          </a:stretch>
        </p:blipFill>
        <p:spPr bwMode="auto">
          <a:xfrm>
            <a:off x="1900241" y="4437063"/>
            <a:ext cx="1249362" cy="881062"/>
          </a:xfrm>
          <a:prstGeom prst="rect">
            <a:avLst/>
          </a:prstGeom>
          <a:noFill/>
          <a:ln w="9525">
            <a:noFill/>
            <a:miter lim="800000"/>
            <a:headEnd/>
            <a:tailEnd/>
          </a:ln>
        </p:spPr>
      </p:pic>
      <p:sp>
        <p:nvSpPr>
          <p:cNvPr id="22542" name="Text Box 15"/>
          <p:cNvSpPr txBox="1">
            <a:spLocks noChangeArrowheads="1"/>
          </p:cNvSpPr>
          <p:nvPr/>
        </p:nvSpPr>
        <p:spPr bwMode="auto">
          <a:xfrm>
            <a:off x="1981203" y="901701"/>
            <a:ext cx="1105431" cy="369332"/>
          </a:xfrm>
          <a:prstGeom prst="rect">
            <a:avLst/>
          </a:prstGeom>
          <a:noFill/>
          <a:ln w="9525">
            <a:noFill/>
            <a:miter lim="800000"/>
            <a:headEnd/>
            <a:tailEnd/>
          </a:ln>
        </p:spPr>
        <p:txBody>
          <a:bodyPr wrap="none">
            <a:spAutoFit/>
          </a:bodyPr>
          <a:lstStyle/>
          <a:p>
            <a:r>
              <a:rPr lang="en-GB">
                <a:solidFill>
                  <a:srgbClr val="990033"/>
                </a:solidFill>
              </a:rPr>
              <a:t>Time-scale</a:t>
            </a:r>
          </a:p>
        </p:txBody>
      </p:sp>
      <p:sp>
        <p:nvSpPr>
          <p:cNvPr id="22543" name="Text Box 16"/>
          <p:cNvSpPr txBox="1">
            <a:spLocks noChangeArrowheads="1"/>
          </p:cNvSpPr>
          <p:nvPr/>
        </p:nvSpPr>
        <p:spPr bwMode="auto">
          <a:xfrm>
            <a:off x="4521201" y="908050"/>
            <a:ext cx="3387466" cy="369332"/>
          </a:xfrm>
          <a:prstGeom prst="rect">
            <a:avLst/>
          </a:prstGeom>
          <a:noFill/>
          <a:ln w="9525">
            <a:noFill/>
            <a:miter lim="800000"/>
            <a:headEnd/>
            <a:tailEnd/>
          </a:ln>
        </p:spPr>
        <p:txBody>
          <a:bodyPr wrap="none">
            <a:spAutoFit/>
          </a:bodyPr>
          <a:lstStyle/>
          <a:p>
            <a:r>
              <a:rPr lang="en-GB">
                <a:solidFill>
                  <a:srgbClr val="990033"/>
                </a:solidFill>
              </a:rPr>
              <a:t>Free-energy minimisation leading to…</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296816" y="2132856"/>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3152800" y="2420888"/>
            <a:ext cx="3384376" cy="1728216"/>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Active inference and predictive coding</a:t>
            </a:r>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Active inference and action observation</a:t>
            </a:r>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Active inference and saccadic searches</a:t>
            </a:r>
            <a:endParaRPr lang="en-GB" sz="12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6" y="764704"/>
            <a:ext cx="5327650" cy="831850"/>
          </a:xfrm>
          <a:prstGeom prst="rect">
            <a:avLst/>
          </a:prstGeom>
          <a:noFill/>
          <a:ln w="9525">
            <a:noFill/>
            <a:miter lim="800000"/>
            <a:headEnd/>
            <a:tailEnd/>
          </a:ln>
        </p:spPr>
        <p:txBody>
          <a:bodyPr anchor="ctr">
            <a:spAutoFit/>
          </a:bodyPr>
          <a:lstStyle/>
          <a:p>
            <a:r>
              <a:rPr lang="en-US" sz="1600" dirty="0">
                <a:solidFill>
                  <a:srgbClr val="990033"/>
                </a:solidFill>
              </a:rPr>
              <a:t>“Objects are always imagined as being present in the field of vision as would have to be there in order to produce the same impression on the nervous mechanism”</a:t>
            </a:r>
            <a:r>
              <a:rPr lang="en-US" sz="1600" dirty="0"/>
              <a:t> - </a:t>
            </a:r>
            <a:r>
              <a:rPr lang="de-DE" sz="1600" dirty="0" smtClean="0">
                <a:solidFill>
                  <a:schemeClr val="bg2"/>
                </a:solidFill>
              </a:rPr>
              <a:t>von </a:t>
            </a:r>
            <a:r>
              <a:rPr lang="de-DE" sz="1600" dirty="0">
                <a:solidFill>
                  <a:schemeClr val="bg2"/>
                </a:solidFill>
              </a:rPr>
              <a:t>Helmholtz</a:t>
            </a:r>
            <a:r>
              <a:rPr lang="en-US" sz="1600" dirty="0">
                <a:solidFill>
                  <a:schemeClr val="bg2"/>
                </a:solidFill>
              </a:rPr>
              <a:t> </a:t>
            </a:r>
          </a:p>
        </p:txBody>
      </p:sp>
      <p:pic>
        <p:nvPicPr>
          <p:cNvPr id="78853" name="Picture 9" descr="200px-Geoffnew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79900" y="1989013"/>
            <a:ext cx="1182688" cy="1223963"/>
          </a:xfrm>
          <a:prstGeom prst="rect">
            <a:avLst/>
          </a:prstGeom>
          <a:ln>
            <a:noFill/>
          </a:ln>
          <a:effectLst>
            <a:outerShdw blurRad="190500" algn="tl" rotWithShape="0">
              <a:srgbClr val="000000">
                <a:alpha val="70000"/>
              </a:srgbClr>
            </a:outerShdw>
          </a:effectLst>
        </p:spPr>
      </p:pic>
      <p:sp>
        <p:nvSpPr>
          <p:cNvPr id="1030" name="Rectangle 11"/>
          <p:cNvSpPr>
            <a:spLocks noChangeArrowheads="1"/>
          </p:cNvSpPr>
          <p:nvPr/>
        </p:nvSpPr>
        <p:spPr bwMode="auto">
          <a:xfrm>
            <a:off x="1423988" y="4659313"/>
            <a:ext cx="1366837" cy="339725"/>
          </a:xfrm>
          <a:prstGeom prst="rect">
            <a:avLst/>
          </a:prstGeom>
          <a:noFill/>
          <a:ln w="9525">
            <a:noFill/>
            <a:miter lim="800000"/>
            <a:headEnd/>
            <a:tailEnd/>
          </a:ln>
        </p:spPr>
        <p:txBody>
          <a:bodyPr anchor="ctr">
            <a:spAutoFit/>
          </a:bodyPr>
          <a:lstStyle/>
          <a:p>
            <a:pPr algn="ctr"/>
            <a:r>
              <a:rPr lang="en-US" sz="1600">
                <a:solidFill>
                  <a:schemeClr val="bg2"/>
                </a:solidFill>
              </a:rPr>
              <a:t>Thomas Bayes</a:t>
            </a:r>
          </a:p>
        </p:txBody>
      </p:sp>
      <p:sp>
        <p:nvSpPr>
          <p:cNvPr id="1031" name="Rectangle 12"/>
          <p:cNvSpPr>
            <a:spLocks noChangeArrowheads="1"/>
          </p:cNvSpPr>
          <p:nvPr/>
        </p:nvSpPr>
        <p:spPr bwMode="auto">
          <a:xfrm>
            <a:off x="3943350" y="3219450"/>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Geoffrey Hinton</a:t>
            </a:r>
          </a:p>
        </p:txBody>
      </p:sp>
      <p:sp>
        <p:nvSpPr>
          <p:cNvPr id="1032" name="Rectangle 13"/>
          <p:cNvSpPr>
            <a:spLocks noChangeArrowheads="1"/>
          </p:cNvSpPr>
          <p:nvPr/>
        </p:nvSpPr>
        <p:spPr bwMode="auto">
          <a:xfrm>
            <a:off x="6896100" y="4692650"/>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1033" name="Rectangle 14"/>
          <p:cNvSpPr>
            <a:spLocks noChangeArrowheads="1"/>
          </p:cNvSpPr>
          <p:nvPr/>
        </p:nvSpPr>
        <p:spPr bwMode="auto">
          <a:xfrm>
            <a:off x="3513138" y="3719513"/>
            <a:ext cx="2879725" cy="584200"/>
          </a:xfrm>
          <a:prstGeom prst="rect">
            <a:avLst/>
          </a:prstGeom>
          <a:noFill/>
          <a:ln w="9525">
            <a:noFill/>
            <a:miter lim="800000"/>
            <a:headEnd/>
            <a:tailEnd/>
          </a:ln>
        </p:spPr>
        <p:txBody>
          <a:bodyPr anchor="ctr">
            <a:spAutoFit/>
          </a:bodyPr>
          <a:lstStyle/>
          <a:p>
            <a:pPr algn="ctr"/>
            <a:r>
              <a:rPr lang="en-US" sz="1600">
                <a:solidFill>
                  <a:srgbClr val="990033"/>
                </a:solidFill>
              </a:rPr>
              <a:t>From the Helmholtz machine to the Bayesian brain and self-organization</a:t>
            </a:r>
          </a:p>
        </p:txBody>
      </p:sp>
      <p:cxnSp>
        <p:nvCxnSpPr>
          <p:cNvPr id="1034" name="AutoShape 15"/>
          <p:cNvCxnSpPr>
            <a:cxnSpLocks noChangeShapeType="1"/>
            <a:endCxn id="1033" idx="1"/>
          </p:cNvCxnSpPr>
          <p:nvPr/>
        </p:nvCxnSpPr>
        <p:spPr bwMode="auto">
          <a:xfrm>
            <a:off x="2720975" y="4010025"/>
            <a:ext cx="792163" cy="1588"/>
          </a:xfrm>
          <a:prstGeom prst="curvedConnector3">
            <a:avLst>
              <a:gd name="adj1" fmla="val 50000"/>
            </a:avLst>
          </a:prstGeom>
          <a:noFill/>
          <a:ln w="9525">
            <a:solidFill>
              <a:schemeClr val="bg2"/>
            </a:solidFill>
            <a:round/>
            <a:headEnd/>
            <a:tailEnd type="triangle" w="med" len="med"/>
          </a:ln>
        </p:spPr>
      </p:cxnSp>
      <p:cxnSp>
        <p:nvCxnSpPr>
          <p:cNvPr id="1035" name="AutoShape 16"/>
          <p:cNvCxnSpPr>
            <a:cxnSpLocks noChangeShapeType="1"/>
            <a:endCxn id="1033" idx="3"/>
          </p:cNvCxnSpPr>
          <p:nvPr/>
        </p:nvCxnSpPr>
        <p:spPr bwMode="auto">
          <a:xfrm rot="10800000" flipV="1">
            <a:off x="6392863" y="4010025"/>
            <a:ext cx="792162" cy="1588"/>
          </a:xfrm>
          <a:prstGeom prst="curvedConnector3">
            <a:avLst>
              <a:gd name="adj1" fmla="val 50000"/>
            </a:avLst>
          </a:prstGeom>
          <a:noFill/>
          <a:ln w="9525">
            <a:solidFill>
              <a:schemeClr val="bg2"/>
            </a:solidFill>
            <a:round/>
            <a:headEnd/>
            <a:tailEnd type="triangle" w="med" len="med"/>
          </a:ln>
        </p:spPr>
      </p:cxn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78867" name="Picture 19" descr="http://t2.gstatic.com/images?q=tbn:ANd9GcQBLKZPe_IOioZ7pn1AL21SMeYoL-ghXzii3vBe2HiJvBxtcQ8h"/>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96617" y="3356992"/>
            <a:ext cx="1224136" cy="1315946"/>
          </a:xfrm>
          <a:prstGeom prst="rect">
            <a:avLst/>
          </a:prstGeom>
          <a:ln>
            <a:noFill/>
          </a:ln>
          <a:effectLst>
            <a:outerShdw blurRad="190500" algn="tl" rotWithShape="0">
              <a:srgbClr val="000000">
                <a:alpha val="70000"/>
              </a:srgbClr>
            </a:outerShdw>
          </a:effectLst>
        </p:spPr>
      </p:pic>
      <p:pic>
        <p:nvPicPr>
          <p:cNvPr id="78869" name="Picture 21" descr="http://t2.gstatic.com/images?q=tbn:ANd9GcQTjCUVyV2Sas5Q82sx0spp-L1n1rBOLQ7h-mEsY9hqX92sGKHyVQ"/>
          <p:cNvPicPr>
            <a:picLocks noChangeAspect="1" noChangeArrowheads="1"/>
          </p:cNvPicPr>
          <p:nvPr/>
        </p:nvPicPr>
        <p:blipFill>
          <a:blip r:embed="rId4" cstate="print">
            <a:duotone>
              <a:prstClr val="black"/>
              <a:srgbClr val="D9C3A5">
                <a:tint val="50000"/>
                <a:satMod val="180000"/>
              </a:srgbClr>
            </a:duotone>
          </a:blip>
          <a:srcRect r="35069"/>
          <a:stretch>
            <a:fillRect/>
          </a:stretch>
        </p:blipFill>
        <p:spPr bwMode="auto">
          <a:xfrm>
            <a:off x="7185248" y="3356992"/>
            <a:ext cx="1224134" cy="1296144"/>
          </a:xfrm>
          <a:prstGeom prst="rect">
            <a:avLst/>
          </a:prstGeom>
          <a:ln>
            <a:noFill/>
          </a:ln>
          <a:effectLst>
            <a:outerShdw blurRad="190500" algn="tl" rotWithShape="0">
              <a:srgbClr val="000000">
                <a:alpha val="70000"/>
              </a:srgbClr>
            </a:outerShdw>
          </a:effectLst>
        </p:spPr>
      </p:pic>
      <p:pic>
        <p:nvPicPr>
          <p:cNvPr id="139268"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2520" y="188640"/>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6" cstate="print">
            <a:duotone>
              <a:prstClr val="black"/>
              <a:srgbClr val="D9C3A5">
                <a:tint val="50000"/>
                <a:satMod val="180000"/>
              </a:srgbClr>
            </a:duotone>
          </a:blip>
          <a:srcRect r="729" b="13876"/>
          <a:stretch>
            <a:fillRect/>
          </a:stretch>
        </p:blipFill>
        <p:spPr bwMode="auto">
          <a:xfrm>
            <a:off x="7725308" y="260648"/>
            <a:ext cx="1404156" cy="1944216"/>
          </a:xfrm>
          <a:prstGeom prst="ellipse">
            <a:avLst/>
          </a:prstGeom>
          <a:ln>
            <a:noFill/>
          </a:ln>
          <a:effectLst>
            <a:softEdge rad="112500"/>
          </a:effectLst>
        </p:spPr>
      </p:pic>
      <p:sp>
        <p:nvSpPr>
          <p:cNvPr id="20" name="Rectangle 19"/>
          <p:cNvSpPr/>
          <p:nvPr/>
        </p:nvSpPr>
        <p:spPr>
          <a:xfrm>
            <a:off x="402997"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
        <p:nvSpPr>
          <p:cNvPr id="18" name="Rectangle 19"/>
          <p:cNvSpPr>
            <a:spLocks noChangeArrowheads="1"/>
          </p:cNvSpPr>
          <p:nvPr/>
        </p:nvSpPr>
        <p:spPr bwMode="auto">
          <a:xfrm>
            <a:off x="4210626" y="5877272"/>
            <a:ext cx="1462454" cy="338554"/>
          </a:xfrm>
          <a:prstGeom prst="rect">
            <a:avLst/>
          </a:prstGeom>
          <a:noFill/>
          <a:ln w="9525">
            <a:noFill/>
            <a:miter lim="800000"/>
            <a:headEnd/>
            <a:tailEnd/>
          </a:ln>
        </p:spPr>
        <p:txBody>
          <a:bodyPr anchor="ctr">
            <a:spAutoFit/>
          </a:bodyPr>
          <a:lstStyle/>
          <a:p>
            <a:pPr algn="ctr"/>
            <a:r>
              <a:rPr lang="en-US" sz="1600" dirty="0" smtClean="0">
                <a:solidFill>
                  <a:schemeClr val="accent3">
                    <a:lumMod val="50000"/>
                  </a:schemeClr>
                </a:solidFill>
                <a:latin typeface="Arial Narrow" pitchFamily="34" charset="0"/>
              </a:rPr>
              <a:t>Ross Ashby</a:t>
            </a:r>
            <a:endParaRPr lang="en-US" sz="1600" dirty="0">
              <a:solidFill>
                <a:schemeClr val="accent3">
                  <a:lumMod val="50000"/>
                </a:schemeClr>
              </a:solidFill>
              <a:latin typeface="Arial Narrow" pitchFamily="34" charset="0"/>
            </a:endParaRPr>
          </a:p>
        </p:txBody>
      </p:sp>
      <p:pic>
        <p:nvPicPr>
          <p:cNvPr id="19" name="Picture 7" descr="http://upload.wikimedia.org/wikipedia/commons/thumb/3/39/Wrossashby1960.jpg/220px-Wrossashby1960.jpg"/>
          <p:cNvPicPr>
            <a:picLocks noChangeAspect="1" noChangeArrowheads="1"/>
          </p:cNvPicPr>
          <p:nvPr/>
        </p:nvPicPr>
        <p:blipFill>
          <a:blip r:embed="rId7" cstate="print">
            <a:duotone>
              <a:prstClr val="black"/>
              <a:srgbClr val="D9C3A5">
                <a:tint val="50000"/>
                <a:satMod val="180000"/>
              </a:srgbClr>
            </a:duotone>
          </a:blip>
          <a:srcRect r="4814"/>
          <a:stretch>
            <a:fillRect/>
          </a:stretch>
        </p:blipFill>
        <p:spPr bwMode="auto">
          <a:xfrm>
            <a:off x="4304928" y="4653136"/>
            <a:ext cx="1165200" cy="122413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504731" y="620688"/>
            <a:ext cx="4586512" cy="369332"/>
          </a:xfrm>
          <a:prstGeom prst="rect">
            <a:avLst/>
          </a:prstGeom>
          <a:noFill/>
          <a:ln w="12700">
            <a:noFill/>
            <a:miter lim="800000"/>
            <a:headEnd/>
            <a:tailEnd/>
          </a:ln>
        </p:spPr>
        <p:txBody>
          <a:bodyPr wrap="none">
            <a:spAutoFit/>
          </a:bodyPr>
          <a:lstStyle/>
          <a:p>
            <a:r>
              <a:rPr lang="en-GB" dirty="0">
                <a:solidFill>
                  <a:srgbClr val="990033"/>
                </a:solidFill>
              </a:rPr>
              <a:t>How </a:t>
            </a:r>
            <a:r>
              <a:rPr lang="en-GB" dirty="0" smtClean="0">
                <a:solidFill>
                  <a:srgbClr val="990033"/>
                </a:solidFill>
              </a:rPr>
              <a:t>do we minimize prediction errors (free energy)?</a:t>
            </a:r>
            <a:endParaRPr lang="en-US" dirty="0">
              <a:solidFill>
                <a:srgbClr val="990033"/>
              </a:solidFill>
            </a:endParaRPr>
          </a:p>
        </p:txBody>
      </p:sp>
      <p:pic>
        <p:nvPicPr>
          <p:cNvPr id="10244" name="Picture 5" descr="Leonardo-6">
            <a:hlinkClick r:id="rId3"/>
          </p:cNvPr>
          <p:cNvPicPr>
            <a:picLocks noChangeAspect="1" noChangeArrowheads="1"/>
          </p:cNvPicPr>
          <p:nvPr/>
        </p:nvPicPr>
        <p:blipFill>
          <a:blip r:embed="rId4" cstate="print">
            <a:lum bright="18000" contrast="-38000"/>
          </a:blip>
          <a:srcRect r="3073" b="3670"/>
          <a:stretch>
            <a:fillRect/>
          </a:stretch>
        </p:blipFill>
        <p:spPr bwMode="auto">
          <a:xfrm>
            <a:off x="1111250" y="2781300"/>
            <a:ext cx="1754188" cy="15827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45" name="Picture 6" descr="davincieye"/>
          <p:cNvPicPr>
            <a:picLocks noChangeAspect="1" noChangeArrowheads="1"/>
          </p:cNvPicPr>
          <p:nvPr/>
        </p:nvPicPr>
        <p:blipFill>
          <a:blip r:embed="rId5" cstate="print"/>
          <a:srcRect l="12386" t="6497" r="4918" b="3813"/>
          <a:stretch>
            <a:fillRect/>
          </a:stretch>
        </p:blipFill>
        <p:spPr bwMode="auto">
          <a:xfrm>
            <a:off x="1423991" y="1341438"/>
            <a:ext cx="1152525" cy="80486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246" name="Text Box 8"/>
          <p:cNvSpPr txBox="1">
            <a:spLocks noChangeArrowheads="1"/>
          </p:cNvSpPr>
          <p:nvPr/>
        </p:nvSpPr>
        <p:spPr bwMode="auto">
          <a:xfrm>
            <a:off x="2576516" y="4508503"/>
            <a:ext cx="1512887" cy="307777"/>
          </a:xfrm>
          <a:prstGeom prst="rect">
            <a:avLst/>
          </a:prstGeom>
          <a:noFill/>
          <a:ln w="12700">
            <a:noFill/>
            <a:miter lim="800000"/>
            <a:headEnd/>
            <a:tailEnd/>
          </a:ln>
        </p:spPr>
        <p:txBody>
          <a:bodyPr>
            <a:spAutoFit/>
          </a:bodyPr>
          <a:lstStyle/>
          <a:p>
            <a:pPr algn="ctr"/>
            <a:r>
              <a:rPr lang="en-GB" sz="1400" dirty="0">
                <a:solidFill>
                  <a:srgbClr val="990033"/>
                </a:solidFill>
              </a:rPr>
              <a:t>Change </a:t>
            </a:r>
            <a:r>
              <a:rPr lang="en-GB" sz="1400" dirty="0" smtClean="0">
                <a:solidFill>
                  <a:srgbClr val="990033"/>
                </a:solidFill>
              </a:rPr>
              <a:t>sensations</a:t>
            </a:r>
            <a:endParaRPr lang="en-US" sz="1400" dirty="0">
              <a:solidFill>
                <a:srgbClr val="990033"/>
              </a:solidFill>
            </a:endParaRPr>
          </a:p>
        </p:txBody>
      </p:sp>
      <p:sp>
        <p:nvSpPr>
          <p:cNvPr id="10247" name="Text Box 9"/>
          <p:cNvSpPr txBox="1">
            <a:spLocks noChangeArrowheads="1"/>
          </p:cNvSpPr>
          <p:nvPr/>
        </p:nvSpPr>
        <p:spPr bwMode="auto">
          <a:xfrm>
            <a:off x="3496685" y="2205038"/>
            <a:ext cx="2220480" cy="369332"/>
          </a:xfrm>
          <a:prstGeom prst="rect">
            <a:avLst/>
          </a:prstGeom>
          <a:noFill/>
          <a:ln w="12700">
            <a:noFill/>
            <a:miter lim="800000"/>
            <a:headEnd/>
            <a:tailEnd/>
          </a:ln>
        </p:spPr>
        <p:txBody>
          <a:bodyPr wrap="none">
            <a:spAutoFit/>
          </a:bodyPr>
          <a:lstStyle/>
          <a:p>
            <a:pPr algn="ctr"/>
            <a:r>
              <a:rPr lang="en-GB" dirty="0">
                <a:solidFill>
                  <a:srgbClr val="990033"/>
                </a:solidFill>
              </a:rPr>
              <a:t>sensations – predictions</a:t>
            </a:r>
            <a:endParaRPr lang="en-US" dirty="0">
              <a:solidFill>
                <a:srgbClr val="990033"/>
              </a:solidFill>
            </a:endParaRPr>
          </a:p>
        </p:txBody>
      </p:sp>
      <p:cxnSp>
        <p:nvCxnSpPr>
          <p:cNvPr id="10248" name="AutoShape 11"/>
          <p:cNvCxnSpPr>
            <a:cxnSpLocks noChangeShapeType="1"/>
            <a:endCxn id="10247" idx="3"/>
          </p:cNvCxnSpPr>
          <p:nvPr/>
        </p:nvCxnSpPr>
        <p:spPr bwMode="auto">
          <a:xfrm rot="10800000" flipV="1">
            <a:off x="5717166" y="2348880"/>
            <a:ext cx="3268289" cy="40824"/>
          </a:xfrm>
          <a:prstGeom prst="curvedConnector3">
            <a:avLst>
              <a:gd name="adj1" fmla="val 50000"/>
            </a:avLst>
          </a:prstGeom>
          <a:noFill/>
          <a:ln w="9525">
            <a:solidFill>
              <a:srgbClr val="990033"/>
            </a:solidFill>
            <a:round/>
            <a:headEnd/>
            <a:tailEnd type="triangle" w="med" len="med"/>
          </a:ln>
        </p:spPr>
      </p:cxnSp>
      <p:cxnSp>
        <p:nvCxnSpPr>
          <p:cNvPr id="10249" name="AutoShape 12"/>
          <p:cNvCxnSpPr>
            <a:cxnSpLocks noChangeShapeType="1"/>
            <a:stCxn id="10245" idx="2"/>
            <a:endCxn id="10247" idx="1"/>
          </p:cNvCxnSpPr>
          <p:nvPr/>
        </p:nvCxnSpPr>
        <p:spPr bwMode="auto">
          <a:xfrm rot="16200000" flipH="1">
            <a:off x="2626767" y="1519786"/>
            <a:ext cx="243404" cy="1496431"/>
          </a:xfrm>
          <a:prstGeom prst="curvedConnector2">
            <a:avLst/>
          </a:prstGeom>
          <a:noFill/>
          <a:ln w="9525">
            <a:solidFill>
              <a:srgbClr val="990033"/>
            </a:solidFill>
            <a:round/>
            <a:headEnd/>
            <a:tailEnd type="triangle" w="med" len="med"/>
          </a:ln>
        </p:spPr>
      </p:cxnSp>
      <p:cxnSp>
        <p:nvCxnSpPr>
          <p:cNvPr id="10250" name="AutoShape 13"/>
          <p:cNvCxnSpPr>
            <a:cxnSpLocks noChangeShapeType="1"/>
            <a:stCxn id="10244" idx="0"/>
            <a:endCxn id="10247" idx="1"/>
          </p:cNvCxnSpPr>
          <p:nvPr/>
        </p:nvCxnSpPr>
        <p:spPr bwMode="auto">
          <a:xfrm rot="5400000" flipH="1" flipV="1">
            <a:off x="2546716" y="1831332"/>
            <a:ext cx="391596" cy="1508341"/>
          </a:xfrm>
          <a:prstGeom prst="curvedConnector2">
            <a:avLst/>
          </a:prstGeom>
          <a:noFill/>
          <a:ln w="9525">
            <a:solidFill>
              <a:srgbClr val="990033"/>
            </a:solidFill>
            <a:round/>
            <a:headEnd/>
            <a:tailEnd type="triangle" w="med" len="med"/>
          </a:ln>
        </p:spPr>
      </p:cxnSp>
      <p:sp>
        <p:nvSpPr>
          <p:cNvPr id="10251" name="Text Box 15"/>
          <p:cNvSpPr txBox="1">
            <a:spLocks noChangeArrowheads="1"/>
          </p:cNvSpPr>
          <p:nvPr/>
        </p:nvSpPr>
        <p:spPr bwMode="auto">
          <a:xfrm>
            <a:off x="3839991" y="2781300"/>
            <a:ext cx="1479892" cy="369332"/>
          </a:xfrm>
          <a:prstGeom prst="rect">
            <a:avLst/>
          </a:prstGeom>
          <a:solidFill>
            <a:srgbClr val="FF33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a:solidFill>
                  <a:schemeClr val="bg1"/>
                </a:solidFill>
                <a:cs typeface="Arial" charset="0"/>
              </a:rPr>
              <a:t>Prediction error</a:t>
            </a:r>
            <a:endParaRPr lang="en-US">
              <a:solidFill>
                <a:schemeClr val="bg1"/>
              </a:solidFill>
              <a:cs typeface="Arial" charset="0"/>
            </a:endParaRPr>
          </a:p>
        </p:txBody>
      </p:sp>
      <p:sp>
        <p:nvSpPr>
          <p:cNvPr id="10254" name="Text Box 16"/>
          <p:cNvSpPr txBox="1">
            <a:spLocks noChangeArrowheads="1"/>
          </p:cNvSpPr>
          <p:nvPr/>
        </p:nvSpPr>
        <p:spPr bwMode="auto">
          <a:xfrm>
            <a:off x="5312320" y="4503738"/>
            <a:ext cx="1512888" cy="523220"/>
          </a:xfrm>
          <a:prstGeom prst="rect">
            <a:avLst/>
          </a:prstGeom>
          <a:noFill/>
          <a:ln w="12700">
            <a:noFill/>
            <a:miter lim="800000"/>
            <a:headEnd/>
            <a:tailEnd/>
          </a:ln>
        </p:spPr>
        <p:txBody>
          <a:bodyPr>
            <a:spAutoFit/>
          </a:bodyPr>
          <a:lstStyle/>
          <a:p>
            <a:pPr algn="ctr"/>
            <a:r>
              <a:rPr lang="en-GB" sz="1400" dirty="0">
                <a:solidFill>
                  <a:srgbClr val="990033"/>
                </a:solidFill>
              </a:rPr>
              <a:t>Change </a:t>
            </a:r>
          </a:p>
          <a:p>
            <a:pPr algn="ctr"/>
            <a:r>
              <a:rPr lang="en-GB" sz="1400" dirty="0">
                <a:solidFill>
                  <a:srgbClr val="990033"/>
                </a:solidFill>
              </a:rPr>
              <a:t>predictions</a:t>
            </a:r>
            <a:endParaRPr lang="en-US" sz="1400" dirty="0">
              <a:solidFill>
                <a:srgbClr val="990033"/>
              </a:solidFill>
            </a:endParaRPr>
          </a:p>
        </p:txBody>
      </p:sp>
      <p:sp>
        <p:nvSpPr>
          <p:cNvPr id="10253" name="Text Box 17"/>
          <p:cNvSpPr txBox="1">
            <a:spLocks noChangeArrowheads="1"/>
          </p:cNvSpPr>
          <p:nvPr/>
        </p:nvSpPr>
        <p:spPr bwMode="auto">
          <a:xfrm>
            <a:off x="2999157" y="5157788"/>
            <a:ext cx="712054" cy="369332"/>
          </a:xfrm>
          <a:prstGeom prst="rect">
            <a:avLst/>
          </a:prstGeom>
          <a:solidFill>
            <a:schemeClr val="accent2">
              <a:lumMod val="5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dirty="0">
                <a:solidFill>
                  <a:schemeClr val="bg1"/>
                </a:solidFill>
                <a:cs typeface="Arial" charset="0"/>
              </a:rPr>
              <a:t>Action</a:t>
            </a:r>
            <a:endParaRPr lang="en-US" dirty="0">
              <a:solidFill>
                <a:schemeClr val="bg1"/>
              </a:solidFill>
              <a:cs typeface="Arial" charset="0"/>
            </a:endParaRPr>
          </a:p>
        </p:txBody>
      </p:sp>
      <p:sp>
        <p:nvSpPr>
          <p:cNvPr id="2" name="Text Box 18"/>
          <p:cNvSpPr txBox="1">
            <a:spLocks noChangeArrowheads="1"/>
          </p:cNvSpPr>
          <p:nvPr/>
        </p:nvSpPr>
        <p:spPr bwMode="auto">
          <a:xfrm>
            <a:off x="5501626" y="5157788"/>
            <a:ext cx="1091966" cy="369332"/>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dirty="0">
                <a:solidFill>
                  <a:schemeClr val="bg1"/>
                </a:solidFill>
                <a:cs typeface="Arial" charset="0"/>
              </a:rPr>
              <a:t>Perception</a:t>
            </a:r>
            <a:endParaRPr lang="en-US" dirty="0">
              <a:solidFill>
                <a:schemeClr val="bg1"/>
              </a:solidFill>
              <a:cs typeface="Arial" charset="0"/>
            </a:endParaRPr>
          </a:p>
        </p:txBody>
      </p:sp>
      <p:cxnSp>
        <p:nvCxnSpPr>
          <p:cNvPr id="10261" name="AutoShape 19"/>
          <p:cNvCxnSpPr>
            <a:cxnSpLocks noChangeShapeType="1"/>
            <a:stCxn id="10251" idx="2"/>
            <a:endCxn id="10253" idx="3"/>
          </p:cNvCxnSpPr>
          <p:nvPr/>
        </p:nvCxnSpPr>
        <p:spPr bwMode="auto">
          <a:xfrm rot="5400000">
            <a:off x="3049663" y="3812180"/>
            <a:ext cx="2191822" cy="868726"/>
          </a:xfrm>
          <a:prstGeom prst="curvedConnector2">
            <a:avLst/>
          </a:prstGeom>
          <a:noFill/>
          <a:ln w="9525">
            <a:solidFill>
              <a:srgbClr val="FF3300"/>
            </a:solidFill>
            <a:round/>
            <a:headEnd/>
            <a:tailEnd type="triangle" w="med" len="med"/>
          </a:ln>
        </p:spPr>
      </p:cxnSp>
      <p:cxnSp>
        <p:nvCxnSpPr>
          <p:cNvPr id="10262" name="AutoShape 20"/>
          <p:cNvCxnSpPr>
            <a:cxnSpLocks noChangeShapeType="1"/>
            <a:stCxn id="10251" idx="2"/>
            <a:endCxn id="2" idx="1"/>
          </p:cNvCxnSpPr>
          <p:nvPr/>
        </p:nvCxnSpPr>
        <p:spPr bwMode="auto">
          <a:xfrm rot="16200000" flipH="1">
            <a:off x="3944870" y="3785698"/>
            <a:ext cx="2191822" cy="921689"/>
          </a:xfrm>
          <a:prstGeom prst="curvedConnector2">
            <a:avLst/>
          </a:prstGeom>
          <a:noFill/>
          <a:ln w="9525">
            <a:solidFill>
              <a:srgbClr val="FF3300"/>
            </a:solidFill>
            <a:round/>
            <a:headEnd/>
            <a:tailEnd type="triangle" w="med" len="med"/>
          </a:ln>
        </p:spPr>
      </p:cxnSp>
      <p:cxnSp>
        <p:nvCxnSpPr>
          <p:cNvPr id="10263" name="AutoShape 21"/>
          <p:cNvCxnSpPr>
            <a:cxnSpLocks noChangeShapeType="1"/>
            <a:stCxn id="10253" idx="1"/>
            <a:endCxn id="10244" idx="2"/>
          </p:cNvCxnSpPr>
          <p:nvPr/>
        </p:nvCxnSpPr>
        <p:spPr bwMode="auto">
          <a:xfrm rot="10800000">
            <a:off x="1988345" y="4364038"/>
            <a:ext cx="1010813" cy="978416"/>
          </a:xfrm>
          <a:prstGeom prst="curvedConnector2">
            <a:avLst/>
          </a:prstGeom>
          <a:noFill/>
          <a:ln w="9525">
            <a:solidFill>
              <a:schemeClr val="tx1"/>
            </a:solidFill>
            <a:round/>
            <a:headEnd/>
            <a:tailEnd type="triangle" w="med" len="med"/>
          </a:ln>
        </p:spPr>
      </p:cxnSp>
      <p:cxnSp>
        <p:nvCxnSpPr>
          <p:cNvPr id="10264" name="AutoShape 22"/>
          <p:cNvCxnSpPr>
            <a:cxnSpLocks noChangeShapeType="1"/>
            <a:stCxn id="2" idx="3"/>
          </p:cNvCxnSpPr>
          <p:nvPr/>
        </p:nvCxnSpPr>
        <p:spPr bwMode="auto">
          <a:xfrm flipV="1">
            <a:off x="6593592" y="3429000"/>
            <a:ext cx="843997" cy="1913454"/>
          </a:xfrm>
          <a:prstGeom prst="curvedConnector2">
            <a:avLst/>
          </a:prstGeom>
          <a:noFill/>
          <a:ln w="9525">
            <a:solidFill>
              <a:srgbClr val="990033"/>
            </a:solidFill>
            <a:round/>
            <a:headEnd/>
            <a:tailEnd type="triangle" w="med" len="med"/>
          </a:ln>
        </p:spPr>
      </p:cxnSp>
      <p:graphicFrame>
        <p:nvGraphicFramePr>
          <p:cNvPr id="10242" name="Object 7"/>
          <p:cNvGraphicFramePr>
            <a:graphicFrameLocks noChangeAspect="1"/>
          </p:cNvGraphicFramePr>
          <p:nvPr/>
        </p:nvGraphicFramePr>
        <p:xfrm>
          <a:off x="6753203" y="1196752"/>
          <a:ext cx="2366971" cy="2325216"/>
        </p:xfrm>
        <a:graphic>
          <a:graphicData uri="http://schemas.openxmlformats.org/presentationml/2006/ole">
            <mc:AlternateContent xmlns:mc="http://schemas.openxmlformats.org/markup-compatibility/2006">
              <mc:Choice xmlns:v="urn:schemas-microsoft-com:vml" Requires="v">
                <p:oleObj spid="_x0000_s171015" name="CorelPhotoPaint.Image.11" r:id="rId6" imgW="4457143" imgH="4241270" progId="">
                  <p:embed/>
                </p:oleObj>
              </mc:Choice>
              <mc:Fallback>
                <p:oleObj name="CorelPhotoPaint.Image.11" r:id="rId6" imgW="4457143" imgH="4241270" progId="">
                  <p:embed/>
                  <p:pic>
                    <p:nvPicPr>
                      <p:cNvPr id="0" name="Picture 3"/>
                      <p:cNvPicPr>
                        <a:picLocks noChangeAspect="1" noChangeArrowheads="1"/>
                      </p:cNvPicPr>
                      <p:nvPr/>
                    </p:nvPicPr>
                    <p:blipFill>
                      <a:blip r:embed="rId7">
                        <a:clrChange>
                          <a:clrFrom>
                            <a:srgbClr val="FFF2CA"/>
                          </a:clrFrom>
                          <a:clrTo>
                            <a:srgbClr val="FFF2CA">
                              <a:alpha val="0"/>
                            </a:srgbClr>
                          </a:clrTo>
                        </a:clrChange>
                        <a:lum bright="20000" contrast="-36000"/>
                        <a:extLst>
                          <a:ext uri="{28A0092B-C50C-407E-A947-70E740481C1C}">
                            <a14:useLocalDpi xmlns:a14="http://schemas.microsoft.com/office/drawing/2010/main" val="0"/>
                          </a:ext>
                        </a:extLst>
                      </a:blip>
                      <a:srcRect/>
                      <a:stretch>
                        <a:fillRect/>
                      </a:stretch>
                    </p:blipFill>
                    <p:spPr bwMode="auto">
                      <a:xfrm>
                        <a:off x="6753203" y="1196752"/>
                        <a:ext cx="2366971" cy="232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69"/>
          <p:cNvSpPr>
            <a:spLocks/>
          </p:cNvSpPr>
          <p:nvPr/>
        </p:nvSpPr>
        <p:spPr bwMode="auto">
          <a:xfrm>
            <a:off x="4592959" y="1412780"/>
            <a:ext cx="3600400" cy="1217365"/>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0898" name="Picture 2" descr="http://www.woodburningstovesco.co.uk/EZ/wbs/wbs/imagelibrary/hwam-classic-7H-wood-burning-stove_300.jpg"/>
          <p:cNvPicPr>
            <a:picLocks noChangeAspect="1" noChangeArrowheads="1"/>
          </p:cNvPicPr>
          <p:nvPr/>
        </p:nvPicPr>
        <p:blipFill>
          <a:blip r:embed="rId3" cstate="print"/>
          <a:srcRect/>
          <a:stretch>
            <a:fillRect/>
          </a:stretch>
        </p:blipFill>
        <p:spPr bwMode="auto">
          <a:xfrm>
            <a:off x="1568624" y="1844824"/>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4" cstate="print"/>
          <a:srcRect/>
          <a:stretch>
            <a:fillRect/>
          </a:stretch>
        </p:blipFill>
        <p:spPr bwMode="auto">
          <a:xfrm>
            <a:off x="5601072" y="3645028"/>
            <a:ext cx="2160240" cy="1671967"/>
          </a:xfrm>
          <a:prstGeom prst="rect">
            <a:avLst/>
          </a:prstGeom>
          <a:noFill/>
        </p:spPr>
      </p:pic>
      <p:cxnSp>
        <p:nvCxnSpPr>
          <p:cNvPr id="5" name="Straight Connector 4"/>
          <p:cNvCxnSpPr/>
          <p:nvPr/>
        </p:nvCxnSpPr>
        <p:spPr>
          <a:xfrm>
            <a:off x="3440832" y="4077072"/>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653136"/>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7" y="4252516"/>
          <a:ext cx="1287463" cy="328612"/>
        </p:xfrm>
        <a:graphic>
          <a:graphicData uri="http://schemas.openxmlformats.org/presentationml/2006/ole">
            <mc:AlternateContent xmlns:mc="http://schemas.openxmlformats.org/markup-compatibility/2006">
              <mc:Choice xmlns:v="urn:schemas-microsoft-com:vml" Requires="v">
                <p:oleObj spid="_x0000_s221236" name="Equation" r:id="rId5" imgW="799920" imgH="203040" progId="Equation.DSMT4">
                  <p:embed/>
                </p:oleObj>
              </mc:Choice>
              <mc:Fallback>
                <p:oleObj name="Equation" r:id="rId5" imgW="799920" imgH="20304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7987" y="4252516"/>
                        <a:ext cx="1287463"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07" name="Object 13"/>
          <p:cNvGraphicFramePr>
            <a:graphicFrameLocks noChangeAspect="1"/>
          </p:cNvGraphicFramePr>
          <p:nvPr/>
        </p:nvGraphicFramePr>
        <p:xfrm>
          <a:off x="5241032" y="4298557"/>
          <a:ext cx="422275" cy="282575"/>
        </p:xfrm>
        <a:graphic>
          <a:graphicData uri="http://schemas.openxmlformats.org/presentationml/2006/ole">
            <mc:AlternateContent xmlns:mc="http://schemas.openxmlformats.org/markup-compatibility/2006">
              <mc:Choice xmlns:v="urn:schemas-microsoft-com:vml" Requires="v">
                <p:oleObj spid="_x0000_s221237" name="Equation" r:id="rId7" imgW="279360" imgH="203040" progId="Equation.DSMT4">
                  <p:embed/>
                </p:oleObj>
              </mc:Choice>
              <mc:Fallback>
                <p:oleObj name="Equation" r:id="rId7" imgW="279360" imgH="20304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032" y="4298557"/>
                        <a:ext cx="422275" cy="282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17" name="Rectangle 7"/>
          <p:cNvSpPr>
            <a:spLocks noChangeArrowheads="1"/>
          </p:cNvSpPr>
          <p:nvPr/>
        </p:nvSpPr>
        <p:spPr bwMode="auto">
          <a:xfrm>
            <a:off x="5151589" y="734507"/>
            <a:ext cx="2944813" cy="1866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extBox 3"/>
          <p:cNvSpPr txBox="1">
            <a:spLocks noChangeArrowheads="1"/>
          </p:cNvSpPr>
          <p:nvPr/>
        </p:nvSpPr>
        <p:spPr bwMode="auto">
          <a:xfrm>
            <a:off x="7041234" y="662503"/>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Prior distribution</a:t>
            </a:r>
            <a:endParaRPr lang="en-GB" sz="1000" dirty="0">
              <a:latin typeface="Arial Narrow" pitchFamily="34" charset="0"/>
            </a:endParaRPr>
          </a:p>
        </p:txBody>
      </p:sp>
      <p:sp>
        <p:nvSpPr>
          <p:cNvPr id="56" name="TextBox 3"/>
          <p:cNvSpPr txBox="1">
            <a:spLocks noChangeArrowheads="1"/>
          </p:cNvSpPr>
          <p:nvPr/>
        </p:nvSpPr>
        <p:spPr bwMode="auto">
          <a:xfrm>
            <a:off x="5889106" y="404664"/>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Posterior distribution</a:t>
            </a:r>
            <a:endParaRPr lang="en-GB" sz="1000" dirty="0">
              <a:latin typeface="Arial Narrow" pitchFamily="34" charset="0"/>
            </a:endParaRPr>
          </a:p>
        </p:txBody>
      </p:sp>
      <p:sp>
        <p:nvSpPr>
          <p:cNvPr id="57" name="TextBox 3"/>
          <p:cNvSpPr txBox="1">
            <a:spLocks noChangeArrowheads="1"/>
          </p:cNvSpPr>
          <p:nvPr/>
        </p:nvSpPr>
        <p:spPr bwMode="auto">
          <a:xfrm>
            <a:off x="5241034" y="1124748"/>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Likelihood distribution</a:t>
            </a:r>
            <a:endParaRPr lang="en-GB" sz="1000" dirty="0">
              <a:latin typeface="Arial Narrow" pitchFamily="34" charset="0"/>
            </a:endParaRPr>
          </a:p>
        </p:txBody>
      </p:sp>
      <p:sp>
        <p:nvSpPr>
          <p:cNvPr id="58" name="TextBox 3"/>
          <p:cNvSpPr txBox="1">
            <a:spLocks noChangeArrowheads="1"/>
          </p:cNvSpPr>
          <p:nvPr/>
        </p:nvSpPr>
        <p:spPr bwMode="auto">
          <a:xfrm>
            <a:off x="5448671" y="2822743"/>
            <a:ext cx="2304257"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temperature</a:t>
            </a:r>
            <a:endParaRPr lang="en-GB" sz="1000" dirty="0">
              <a:latin typeface="Arial Narrow" pitchFamily="34" charset="0"/>
            </a:endParaRPr>
          </a:p>
        </p:txBody>
      </p:sp>
      <p:grpSp>
        <p:nvGrpSpPr>
          <p:cNvPr id="2" name="Group 39"/>
          <p:cNvGrpSpPr/>
          <p:nvPr/>
        </p:nvGrpSpPr>
        <p:grpSpPr>
          <a:xfrm>
            <a:off x="5745088" y="692696"/>
            <a:ext cx="2448272" cy="2695922"/>
            <a:chOff x="5745088" y="980728"/>
            <a:chExt cx="2448272" cy="2695922"/>
          </a:xfrm>
          <a:solidFill>
            <a:schemeClr val="bg2">
              <a:lumMod val="75000"/>
            </a:schemeClr>
          </a:solidFill>
        </p:grpSpPr>
        <p:cxnSp>
          <p:nvCxnSpPr>
            <p:cNvPr id="63" name="Straight Connector 62"/>
            <p:cNvCxnSpPr/>
            <p:nvPr/>
          </p:nvCxnSpPr>
          <p:spPr>
            <a:xfrm>
              <a:off x="6969224" y="2204864"/>
              <a:ext cx="0" cy="1152128"/>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Freeform 69"/>
            <p:cNvSpPr>
              <a:spLocks/>
            </p:cNvSpPr>
            <p:nvPr/>
          </p:nvSpPr>
          <p:spPr bwMode="auto">
            <a:xfrm>
              <a:off x="5745088" y="980728"/>
              <a:ext cx="2448272" cy="1937445"/>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rgbClr val="FFCC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80910" name="Object 14"/>
            <p:cNvGraphicFramePr>
              <a:graphicFrameLocks noChangeAspect="1"/>
            </p:cNvGraphicFramePr>
            <p:nvPr/>
          </p:nvGraphicFramePr>
          <p:xfrm>
            <a:off x="6770688" y="3429000"/>
            <a:ext cx="373062" cy="247650"/>
          </p:xfrm>
          <a:graphic>
            <a:graphicData uri="http://schemas.openxmlformats.org/presentationml/2006/ole">
              <mc:AlternateContent xmlns:mc="http://schemas.openxmlformats.org/markup-compatibility/2006">
                <mc:Choice xmlns:v="urn:schemas-microsoft-com:vml" Requires="v">
                  <p:oleObj spid="_x0000_s221238" name="Equation" r:id="rId9" imgW="304560" imgH="203040" progId="Equation.DSMT4">
                    <p:embed/>
                  </p:oleObj>
                </mc:Choice>
                <mc:Fallback>
                  <p:oleObj name="Equation" r:id="rId9" imgW="304560" imgH="203040" progId="Equation.DSMT4">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0688" y="3429000"/>
                          <a:ext cx="37306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 name="TextBox 34"/>
          <p:cNvSpPr txBox="1"/>
          <p:nvPr/>
        </p:nvSpPr>
        <p:spPr>
          <a:xfrm>
            <a:off x="416498" y="395372"/>
            <a:ext cx="4182555" cy="369332"/>
          </a:xfrm>
          <a:prstGeom prst="rect">
            <a:avLst/>
          </a:prstGeom>
          <a:noFill/>
        </p:spPr>
        <p:txBody>
          <a:bodyPr wrap="none" rtlCol="0">
            <a:spAutoFit/>
          </a:bodyPr>
          <a:lstStyle/>
          <a:p>
            <a:r>
              <a:rPr lang="en-GB" dirty="0" smtClean="0">
                <a:solidFill>
                  <a:srgbClr val="990033"/>
                </a:solidFill>
              </a:rPr>
              <a:t>Action as inference – the “Bayesian thermostat”</a:t>
            </a:r>
            <a:endParaRPr lang="en-GB" dirty="0">
              <a:solidFill>
                <a:srgbClr val="990033"/>
              </a:solidFill>
            </a:endParaRPr>
          </a:p>
        </p:txBody>
      </p:sp>
      <p:grpSp>
        <p:nvGrpSpPr>
          <p:cNvPr id="3" name="Group 40"/>
          <p:cNvGrpSpPr/>
          <p:nvPr/>
        </p:nvGrpSpPr>
        <p:grpSpPr>
          <a:xfrm>
            <a:off x="6025656" y="980728"/>
            <a:ext cx="2671763" cy="2407890"/>
            <a:chOff x="6025653" y="1268760"/>
            <a:chExt cx="2671763" cy="2407890"/>
          </a:xfrm>
          <a:solidFill>
            <a:schemeClr val="accent6">
              <a:lumMod val="40000"/>
              <a:lumOff val="60000"/>
            </a:schemeClr>
          </a:solidFill>
        </p:grpSpPr>
        <p:cxnSp>
          <p:nvCxnSpPr>
            <p:cNvPr id="36" name="Straight Connector 35"/>
            <p:cNvCxnSpPr/>
            <p:nvPr/>
          </p:nvCxnSpPr>
          <p:spPr>
            <a:xfrm>
              <a:off x="7329264" y="2204864"/>
              <a:ext cx="0" cy="1152128"/>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69"/>
            <p:cNvSpPr>
              <a:spLocks/>
            </p:cNvSpPr>
            <p:nvPr/>
          </p:nvSpPr>
          <p:spPr bwMode="auto">
            <a:xfrm>
              <a:off x="6025653" y="1268760"/>
              <a:ext cx="2671763" cy="1649413"/>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80911" name="Object 15"/>
            <p:cNvGraphicFramePr>
              <a:graphicFrameLocks noChangeAspect="1"/>
            </p:cNvGraphicFramePr>
            <p:nvPr/>
          </p:nvGraphicFramePr>
          <p:xfrm>
            <a:off x="7180263" y="3429000"/>
            <a:ext cx="357187" cy="247650"/>
          </p:xfrm>
          <a:graphic>
            <a:graphicData uri="http://schemas.openxmlformats.org/presentationml/2006/ole">
              <mc:AlternateContent xmlns:mc="http://schemas.openxmlformats.org/markup-compatibility/2006">
                <mc:Choice xmlns:v="urn:schemas-microsoft-com:vml" Requires="v">
                  <p:oleObj spid="_x0000_s221239" name="Equation" r:id="rId11" imgW="291960" imgH="203040" progId="Equation.DSMT4">
                    <p:embed/>
                  </p:oleObj>
                </mc:Choice>
                <mc:Fallback>
                  <p:oleObj name="Equation" r:id="rId11" imgW="291960" imgH="203040" progId="Equation.DSMT4">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0263" y="3429000"/>
                          <a:ext cx="3571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80912" name="Object 6"/>
          <p:cNvGraphicFramePr>
            <a:graphicFrameLocks noChangeAspect="1"/>
          </p:cNvGraphicFramePr>
          <p:nvPr/>
        </p:nvGraphicFramePr>
        <p:xfrm>
          <a:off x="5385048" y="1340768"/>
          <a:ext cx="817562" cy="328612"/>
        </p:xfrm>
        <a:graphic>
          <a:graphicData uri="http://schemas.openxmlformats.org/presentationml/2006/ole">
            <mc:AlternateContent xmlns:mc="http://schemas.openxmlformats.org/markup-compatibility/2006">
              <mc:Choice xmlns:v="urn:schemas-microsoft-com:vml" Requires="v">
                <p:oleObj spid="_x0000_s221240" name="Equation" r:id="rId13" imgW="507960" imgH="203040" progId="Equation.DSMT4">
                  <p:embed/>
                </p:oleObj>
              </mc:Choice>
              <mc:Fallback>
                <p:oleObj name="Equation" r:id="rId13" imgW="507960" imgH="203040" progId="Equation.DSMT4">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5048" y="1340768"/>
                        <a:ext cx="817562"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
        <p:nvSpPr>
          <p:cNvPr id="18" name="Line 9"/>
          <p:cNvSpPr>
            <a:spLocks noChangeShapeType="1"/>
          </p:cNvSpPr>
          <p:nvPr/>
        </p:nvSpPr>
        <p:spPr bwMode="auto">
          <a:xfrm>
            <a:off x="5151589" y="2627168"/>
            <a:ext cx="2944813" cy="158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3" name="Line 17"/>
          <p:cNvSpPr>
            <a:spLocks noChangeShapeType="1"/>
          </p:cNvSpPr>
          <p:nvPr/>
        </p:nvSpPr>
        <p:spPr bwMode="auto">
          <a:xfrm flipV="1">
            <a:off x="5569099"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4" name="Rectangle 19"/>
          <p:cNvSpPr>
            <a:spLocks noChangeArrowheads="1"/>
          </p:cNvSpPr>
          <p:nvPr/>
        </p:nvSpPr>
        <p:spPr bwMode="auto">
          <a:xfrm>
            <a:off x="553893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0"/>
          <p:cNvSpPr>
            <a:spLocks noChangeShapeType="1"/>
          </p:cNvSpPr>
          <p:nvPr/>
        </p:nvSpPr>
        <p:spPr bwMode="auto">
          <a:xfrm flipV="1">
            <a:off x="5989786"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6" name="Rectangle 22"/>
          <p:cNvSpPr>
            <a:spLocks noChangeArrowheads="1"/>
          </p:cNvSpPr>
          <p:nvPr/>
        </p:nvSpPr>
        <p:spPr bwMode="auto">
          <a:xfrm>
            <a:off x="5959624"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3"/>
          <p:cNvSpPr>
            <a:spLocks noChangeShapeType="1"/>
          </p:cNvSpPr>
          <p:nvPr/>
        </p:nvSpPr>
        <p:spPr bwMode="auto">
          <a:xfrm flipV="1">
            <a:off x="6410475"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8" name="Rectangle 25"/>
          <p:cNvSpPr>
            <a:spLocks noChangeArrowheads="1"/>
          </p:cNvSpPr>
          <p:nvPr/>
        </p:nvSpPr>
        <p:spPr bwMode="auto">
          <a:xfrm>
            <a:off x="6381901"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6"/>
          <p:cNvSpPr>
            <a:spLocks noChangeShapeType="1"/>
          </p:cNvSpPr>
          <p:nvPr/>
        </p:nvSpPr>
        <p:spPr bwMode="auto">
          <a:xfrm flipV="1">
            <a:off x="6832749"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0" name="Rectangle 28"/>
          <p:cNvSpPr>
            <a:spLocks noChangeArrowheads="1"/>
          </p:cNvSpPr>
          <p:nvPr/>
        </p:nvSpPr>
        <p:spPr bwMode="auto">
          <a:xfrm>
            <a:off x="680258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9"/>
          <p:cNvSpPr>
            <a:spLocks noChangeShapeType="1"/>
          </p:cNvSpPr>
          <p:nvPr/>
        </p:nvSpPr>
        <p:spPr bwMode="auto">
          <a:xfrm flipV="1">
            <a:off x="7253436"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2" name="Rectangle 31"/>
          <p:cNvSpPr>
            <a:spLocks noChangeArrowheads="1"/>
          </p:cNvSpPr>
          <p:nvPr/>
        </p:nvSpPr>
        <p:spPr bwMode="auto">
          <a:xfrm>
            <a:off x="7208986"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 name="Line 32"/>
          <p:cNvSpPr>
            <a:spLocks noChangeShapeType="1"/>
          </p:cNvSpPr>
          <p:nvPr/>
        </p:nvSpPr>
        <p:spPr bwMode="auto">
          <a:xfrm flipV="1">
            <a:off x="7675711"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4" name="Rectangle 34"/>
          <p:cNvSpPr>
            <a:spLocks noChangeArrowheads="1"/>
          </p:cNvSpPr>
          <p:nvPr/>
        </p:nvSpPr>
        <p:spPr bwMode="auto">
          <a:xfrm>
            <a:off x="7631261"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0913" name="Object 17"/>
          <p:cNvGraphicFramePr>
            <a:graphicFrameLocks noChangeAspect="1"/>
          </p:cNvGraphicFramePr>
          <p:nvPr/>
        </p:nvGraphicFramePr>
        <p:xfrm>
          <a:off x="8121354" y="2492896"/>
          <a:ext cx="292224" cy="316576"/>
        </p:xfrm>
        <a:graphic>
          <a:graphicData uri="http://schemas.openxmlformats.org/presentationml/2006/ole">
            <mc:AlternateContent xmlns:mc="http://schemas.openxmlformats.org/markup-compatibility/2006">
              <mc:Choice xmlns:v="urn:schemas-microsoft-com:vml" Requires="v">
                <p:oleObj spid="_x0000_s221241" name="Equation" r:id="rId15" imgW="152280" imgH="164880" progId="Equation.DSMT4">
                  <p:embed/>
                </p:oleObj>
              </mc:Choice>
              <mc:Fallback>
                <p:oleObj name="Equation" r:id="rId15" imgW="152280" imgH="164880" progId="Equation.DSMT4">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21354" y="2492896"/>
                        <a:ext cx="292224" cy="31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16" name="Object 20"/>
          <p:cNvGraphicFramePr>
            <a:graphicFrameLocks noChangeAspect="1"/>
          </p:cNvGraphicFramePr>
          <p:nvPr/>
        </p:nvGraphicFramePr>
        <p:xfrm>
          <a:off x="6033120" y="620692"/>
          <a:ext cx="817564" cy="328613"/>
        </p:xfrm>
        <a:graphic>
          <a:graphicData uri="http://schemas.openxmlformats.org/presentationml/2006/ole">
            <mc:AlternateContent xmlns:mc="http://schemas.openxmlformats.org/markup-compatibility/2006">
              <mc:Choice xmlns:v="urn:schemas-microsoft-com:vml" Requires="v">
                <p:oleObj spid="_x0000_s221242" name="Equation" r:id="rId17" imgW="507960" imgH="203040" progId="Equation.DSMT4">
                  <p:embed/>
                </p:oleObj>
              </mc:Choice>
              <mc:Fallback>
                <p:oleObj name="Equation" r:id="rId17" imgW="507960" imgH="203040" progId="Equation.DSMT4">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33120" y="620692"/>
                        <a:ext cx="817564" cy="3286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17" name="Object 21"/>
          <p:cNvGraphicFramePr>
            <a:graphicFrameLocks noChangeAspect="1"/>
          </p:cNvGraphicFramePr>
          <p:nvPr/>
        </p:nvGraphicFramePr>
        <p:xfrm>
          <a:off x="7529216" y="908720"/>
          <a:ext cx="592138" cy="328613"/>
        </p:xfrm>
        <a:graphic>
          <a:graphicData uri="http://schemas.openxmlformats.org/presentationml/2006/ole">
            <mc:AlternateContent xmlns:mc="http://schemas.openxmlformats.org/markup-compatibility/2006">
              <mc:Choice xmlns:v="urn:schemas-microsoft-com:vml" Requires="v">
                <p:oleObj spid="_x0000_s221243" name="Equation" r:id="rId19" imgW="368280" imgH="203040" progId="Equation.DSMT4">
                  <p:embed/>
                </p:oleObj>
              </mc:Choice>
              <mc:Fallback>
                <p:oleObj name="Equation" r:id="rId19" imgW="368280" imgH="203040" progId="Equation.DSMT4">
                  <p:embed/>
                  <p:pic>
                    <p:nvPicPr>
                      <p:cNvPr id="0"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29216" y="908720"/>
                        <a:ext cx="592138" cy="3286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
        <p:nvSpPr>
          <p:cNvPr id="47" name="TextBox 46"/>
          <p:cNvSpPr txBox="1"/>
          <p:nvPr/>
        </p:nvSpPr>
        <p:spPr>
          <a:xfrm>
            <a:off x="416496" y="5589244"/>
            <a:ext cx="986232" cy="830997"/>
          </a:xfrm>
          <a:prstGeom prst="rect">
            <a:avLst/>
          </a:prstGeom>
          <a:noFill/>
        </p:spPr>
        <p:txBody>
          <a:bodyPr wrap="none" rtlCol="0">
            <a:spAutoFit/>
          </a:bodyPr>
          <a:lstStyle/>
          <a:p>
            <a:pPr algn="r"/>
            <a:r>
              <a:rPr lang="en-GB" sz="1600" dirty="0" smtClean="0">
                <a:solidFill>
                  <a:srgbClr val="990033"/>
                </a:solidFill>
              </a:rPr>
              <a:t>Perception</a:t>
            </a:r>
          </a:p>
          <a:p>
            <a:pPr algn="r"/>
            <a:endParaRPr lang="en-GB" sz="1600" dirty="0" smtClean="0">
              <a:solidFill>
                <a:srgbClr val="990033"/>
              </a:solidFill>
            </a:endParaRPr>
          </a:p>
          <a:p>
            <a:pPr algn="r"/>
            <a:r>
              <a:rPr lang="en-GB" sz="1600" dirty="0" smtClean="0">
                <a:solidFill>
                  <a:srgbClr val="003399"/>
                </a:solidFill>
              </a:rPr>
              <a:t>Action</a:t>
            </a:r>
            <a:endParaRPr lang="en-GB" sz="1600" dirty="0">
              <a:solidFill>
                <a:srgbClr val="003399"/>
              </a:solidFill>
            </a:endParaRPr>
          </a:p>
        </p:txBody>
      </p:sp>
      <p:graphicFrame>
        <p:nvGraphicFramePr>
          <p:cNvPr id="80915" name="Object 19"/>
          <p:cNvGraphicFramePr>
            <a:graphicFrameLocks noChangeAspect="1"/>
          </p:cNvGraphicFramePr>
          <p:nvPr/>
        </p:nvGraphicFramePr>
        <p:xfrm>
          <a:off x="6249146" y="2077857"/>
          <a:ext cx="323974" cy="343031"/>
        </p:xfrm>
        <a:graphic>
          <a:graphicData uri="http://schemas.openxmlformats.org/presentationml/2006/ole">
            <mc:AlternateContent xmlns:mc="http://schemas.openxmlformats.org/markup-compatibility/2006">
              <mc:Choice xmlns:v="urn:schemas-microsoft-com:vml" Requires="v">
                <p:oleObj spid="_x0000_s221244" name="Equation" r:id="rId21" imgW="215640" imgH="228600" progId="Equation.DSMT4">
                  <p:embed/>
                </p:oleObj>
              </mc:Choice>
              <mc:Fallback>
                <p:oleObj name="Equation" r:id="rId21" imgW="215640" imgH="228600" progId="Equation.DSMT4">
                  <p:embed/>
                  <p:pic>
                    <p:nvPicPr>
                      <p:cNvPr id="0"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9146" y="2077857"/>
                        <a:ext cx="323974" cy="34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3" name="Straight Connector 42"/>
          <p:cNvCxnSpPr/>
          <p:nvPr/>
        </p:nvCxnSpPr>
        <p:spPr>
          <a:xfrm>
            <a:off x="6177137" y="2060848"/>
            <a:ext cx="360040" cy="0"/>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14" name="Object 18"/>
          <p:cNvGraphicFramePr>
            <a:graphicFrameLocks noChangeAspect="1"/>
          </p:cNvGraphicFramePr>
          <p:nvPr/>
        </p:nvGraphicFramePr>
        <p:xfrm>
          <a:off x="1542704" y="5564911"/>
          <a:ext cx="5570538" cy="960437"/>
        </p:xfrm>
        <a:graphic>
          <a:graphicData uri="http://schemas.openxmlformats.org/presentationml/2006/ole">
            <mc:AlternateContent xmlns:mc="http://schemas.openxmlformats.org/markup-compatibility/2006">
              <mc:Choice xmlns:v="urn:schemas-microsoft-com:vml" Requires="v">
                <p:oleObj spid="_x0000_s221245" name="Equation" r:id="rId23" imgW="3974760" imgH="685800" progId="Equation.DSMT4">
                  <p:embed/>
                </p:oleObj>
              </mc:Choice>
              <mc:Fallback>
                <p:oleObj name="Equation" r:id="rId23" imgW="3974760" imgH="685800" progId="Equation.DSMT4">
                  <p:embed/>
                  <p:pic>
                    <p:nvPicPr>
                      <p:cNvPr id="0" name="Picture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42704" y="5564911"/>
                        <a:ext cx="557053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1.28205E-6 1.11111E-6 C -0.00257 0.00972 0.00865 0.025 0.025 0.0331 C 0.04439 0.04305 0.05336 0.03727 0.05769 0.0331 L 0.06266 0.02708 C 0.06699 0.02315 0.07644 0.01759 0.09824 0.0287 C 0.11202 0.03588 0.1258 0.05208 0.12356 0.0625 C 0.12115 0.07222 0.1032 0.07268 0.08926 0.06574 C 0.06747 0.05486 0.06234 0.04143 0.0609 0.03449 L 0.05961 0.02569 C 0.05801 0.01875 0.05336 0.00625 0.03397 -0.0037 C 0.01763 -0.01227 0.0024 -0.01111 1.28205E-6 1.11111E-6 Z " pathEditMode="relative" rAng="1162831" ptsTypes="ffFffffFfff">
                                      <p:cBhvr>
                                        <p:cTn id="6" dur="2000" fill="hold"/>
                                        <p:tgtEl>
                                          <p:spTgt spid="80900"/>
                                        </p:tgtEl>
                                        <p:attrNameLst>
                                          <p:attrName>ppt_x</p:attrName>
                                          <p:attrName>ppt_y</p:attrName>
                                        </p:attrNameLst>
                                      </p:cBhvr>
                                      <p:rCtr x="62" y="3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0321 0.00301 L 0.06939 0.00301 " pathEditMode="relative" rAng="0" ptsTypes="AA">
                                      <p:cBhvr>
                                        <p:cTn id="10" dur="2000" fill="hold"/>
                                        <p:tgtEl>
                                          <p:spTgt spid="3"/>
                                        </p:tgtEl>
                                        <p:attrNameLst>
                                          <p:attrName>ppt_x</p:attrName>
                                          <p:attrName>ppt_y</p:attrName>
                                        </p:attrNameLst>
                                      </p:cBhvr>
                                      <p:rCtr x="36" y="0"/>
                                    </p:animMotion>
                                  </p:childTnLst>
                                </p:cTn>
                              </p:par>
                              <p:par>
                                <p:cTn id="11" presetID="63" presetClass="path" presetSubtype="0" accel="50000" decel="50000" fill="hold" nodeType="withEffect">
                                  <p:stCondLst>
                                    <p:cond delay="0"/>
                                  </p:stCondLst>
                                  <p:childTnLst>
                                    <p:animMotion origin="layout" path="M 4.35897E-6 7.40741E-7 L 0.03637 7.40741E-7 " pathEditMode="relative" rAng="0" ptsTypes="AA">
                                      <p:cBhvr>
                                        <p:cTn id="12" dur="2000" fill="hold"/>
                                        <p:tgtEl>
                                          <p:spTgt spid="2"/>
                                        </p:tgtEl>
                                        <p:attrNameLst>
                                          <p:attrName>ppt_x</p:attrName>
                                          <p:attrName>ppt_y</p:attrName>
                                        </p:attrNameLst>
                                      </p:cBhvr>
                                      <p:rCtr x="18"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1.02564E-6 -3.7037E-7 L -0.11619 -0.04838 " pathEditMode="relative" rAng="0" ptsTypes="AA">
                                      <p:cBhvr>
                                        <p:cTn id="16" dur="2000" fill="hold"/>
                                        <p:tgtEl>
                                          <p:spTgt spid="80900"/>
                                        </p:tgtEl>
                                        <p:attrNameLst>
                                          <p:attrName>ppt_x</p:attrName>
                                          <p:attrName>ppt_y</p:attrName>
                                        </p:attrNameLst>
                                      </p:cBhvr>
                                      <p:rCtr x="-58"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0"/>
          <p:cNvGrpSpPr>
            <a:grpSpLocks/>
          </p:cNvGrpSpPr>
          <p:nvPr/>
        </p:nvGrpSpPr>
        <p:grpSpPr bwMode="auto">
          <a:xfrm>
            <a:off x="1928664" y="1846167"/>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mc:AlternateContent xmlns:mc="http://schemas.openxmlformats.org/markup-compatibility/2006">
                <mc:Choice xmlns:v="urn:schemas-microsoft-com:vml" Requires="v">
                  <p:oleObj spid="_x0000_s210038" name="Equation" r:id="rId3" imgW="228501" imgH="203112" progId="Equation.DSMT4">
                    <p:embed/>
                  </p:oleObj>
                </mc:Choice>
                <mc:Fallback>
                  <p:oleObj name="Equation" r:id="rId3" imgW="228501" imgH="203112" progId="Equation.DSMT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 y="1706"/>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mc:AlternateContent xmlns:mc="http://schemas.openxmlformats.org/markup-compatibility/2006">
                <mc:Choice xmlns:v="urn:schemas-microsoft-com:vml" Requires="v">
                  <p:oleObj spid="_x0000_s210039" name="Equation" r:id="rId5" imgW="228501" imgH="203112" progId="Equation.DSMT4">
                    <p:embed/>
                  </p:oleObj>
                </mc:Choice>
                <mc:Fallback>
                  <p:oleObj name="Equation" r:id="rId5" imgW="228501" imgH="203112" progId="Equation.DSMT4">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 y="1252"/>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mc:AlternateContent xmlns:mc="http://schemas.openxmlformats.org/markup-compatibility/2006">
                <mc:Choice xmlns:v="urn:schemas-microsoft-com:vml" Requires="v">
                  <p:oleObj spid="_x0000_s210040" name="Equation" r:id="rId7" imgW="241195" imgH="203112" progId="Equation.DSMT4">
                    <p:embed/>
                  </p:oleObj>
                </mc:Choice>
                <mc:Fallback>
                  <p:oleObj name="Equation" r:id="rId7" imgW="241195" imgH="203112" progId="Equation.DSMT4">
                    <p:embed/>
                    <p:pic>
                      <p:nvPicPr>
                        <p:cNvPr id="0"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3" y="935"/>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mc:AlternateContent xmlns:mc="http://schemas.openxmlformats.org/markup-compatibility/2006">
                <mc:Choice xmlns:v="urn:schemas-microsoft-com:vml" Requires="v">
                  <p:oleObj spid="_x0000_s210041" name="Equation" r:id="rId9" imgW="241195" imgH="203112" progId="Equation.DSMT4">
                    <p:embed/>
                  </p:oleObj>
                </mc:Choice>
                <mc:Fallback>
                  <p:oleObj name="Equation" r:id="rId9" imgW="241195" imgH="203112" progId="Equation.DSMT4">
                    <p:embed/>
                    <p:pic>
                      <p:nvPicPr>
                        <p:cNvPr id="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3" y="481"/>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mc:AlternateContent xmlns:mc="http://schemas.openxmlformats.org/markup-compatibility/2006">
                <mc:Choice xmlns:v="urn:schemas-microsoft-com:vml" Requires="v">
                  <p:oleObj spid="_x0000_s210042" name="Equation" r:id="rId11" imgW="279360" imgH="241200" progId="Equation.DSMT4">
                    <p:embed/>
                  </p:oleObj>
                </mc:Choice>
                <mc:Fallback>
                  <p:oleObj name="Equation" r:id="rId11" imgW="279360" imgH="241200" progId="Equation.DSMT4">
                    <p:embed/>
                    <p:pic>
                      <p:nvPicPr>
                        <p:cNvPr id="0"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4" y="917"/>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mc:AlternateContent xmlns:mc="http://schemas.openxmlformats.org/markup-compatibility/2006">
                <mc:Choice xmlns:v="urn:schemas-microsoft-com:vml" Requires="v">
                  <p:oleObj spid="_x0000_s210043" name="Equation" r:id="rId13" imgW="266400" imgH="241200" progId="Equation.DSMT4">
                    <p:embed/>
                  </p:oleObj>
                </mc:Choice>
                <mc:Fallback>
                  <p:oleObj name="Equation" r:id="rId13" imgW="266400" imgH="241200" progId="Equation.DSMT4">
                    <p:embed/>
                    <p:pic>
                      <p:nvPicPr>
                        <p:cNvPr id="0"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7" y="463"/>
                          <a:ext cx="168"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mc:AlternateContent xmlns:mc="http://schemas.openxmlformats.org/markup-compatibility/2006">
                <mc:Choice xmlns:v="urn:schemas-microsoft-com:vml" Requires="v">
                  <p:oleObj spid="_x0000_s210044" name="Equation" r:id="rId15" imgW="279360" imgH="241200" progId="Equation.DSMT4">
                    <p:embed/>
                  </p:oleObj>
                </mc:Choice>
                <mc:Fallback>
                  <p:oleObj name="Equation" r:id="rId15" imgW="279360" imgH="241200" progId="Equation.DSMT4">
                    <p:embed/>
                    <p:pic>
                      <p:nvPicPr>
                        <p:cNvPr id="0" name="Picture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4" y="1236"/>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mc:AlternateContent xmlns:mc="http://schemas.openxmlformats.org/markup-compatibility/2006">
                <mc:Choice xmlns:v="urn:schemas-microsoft-com:vml" Requires="v">
                  <p:oleObj spid="_x0000_s210045" name="Equation" r:id="rId17" imgW="253800" imgH="241200" progId="Equation.DSMT4">
                    <p:embed/>
                  </p:oleObj>
                </mc:Choice>
                <mc:Fallback>
                  <p:oleObj name="Equation" r:id="rId17" imgW="253800" imgH="241200" progId="Equation.DSMT4">
                    <p:embed/>
                    <p:pic>
                      <p:nvPicPr>
                        <p:cNvPr id="0" name="Picture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9" y="1688"/>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mc:AlternateContent xmlns:mc="http://schemas.openxmlformats.org/markup-compatibility/2006">
                <mc:Choice xmlns:v="urn:schemas-microsoft-com:vml" Requires="v">
                  <p:oleObj spid="_x0000_s210046" name="Equation" r:id="rId19" imgW="253800" imgH="241200" progId="Equation.DSMT4">
                    <p:embed/>
                  </p:oleObj>
                </mc:Choice>
                <mc:Fallback>
                  <p:oleObj name="Equation" r:id="rId19" imgW="253800" imgH="241200" progId="Equation.DSMT4">
                    <p:embed/>
                    <p:pic>
                      <p:nvPicPr>
                        <p:cNvPr id="0" name="Picture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9" y="2007"/>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mc:AlternateContent xmlns:mc="http://schemas.openxmlformats.org/markup-compatibility/2006">
                <mc:Choice xmlns:v="urn:schemas-microsoft-com:vml" Requires="v">
                  <p:oleObj spid="_x0000_s210047" name="Equation" r:id="rId21" imgW="241195" imgH="203112" progId="Equation.DSMT4">
                    <p:embed/>
                  </p:oleObj>
                </mc:Choice>
                <mc:Fallback>
                  <p:oleObj name="Equation" r:id="rId21" imgW="241195" imgH="203112" progId="Equation.DSMT4">
                    <p:embed/>
                    <p:pic>
                      <p:nvPicPr>
                        <p:cNvPr id="0" name="Picture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73" y="2022"/>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133"/>
          <p:cNvGrpSpPr/>
          <p:nvPr/>
        </p:nvGrpSpPr>
        <p:grpSpPr>
          <a:xfrm>
            <a:off x="1929410" y="1845621"/>
            <a:ext cx="1295401" cy="2949575"/>
            <a:chOff x="7378204" y="1556792"/>
            <a:chExt cx="1295401" cy="2949575"/>
          </a:xfrm>
        </p:grpSpPr>
        <p:sp>
          <p:nvSpPr>
            <p:cNvPr id="67" name="Oval 238"/>
            <p:cNvSpPr>
              <a:spLocks noChangeArrowheads="1"/>
            </p:cNvSpPr>
            <p:nvPr/>
          </p:nvSpPr>
          <p:spPr bwMode="auto">
            <a:xfrm>
              <a:off x="7881442" y="4363492"/>
              <a:ext cx="792163" cy="142875"/>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9" name="AutoShape 211"/>
            <p:cNvSpPr>
              <a:spLocks noChangeArrowheads="1"/>
            </p:cNvSpPr>
            <p:nvPr/>
          </p:nvSpPr>
          <p:spPr bwMode="auto">
            <a:xfrm>
              <a:off x="7881442" y="1698080"/>
              <a:ext cx="792163" cy="273685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0" name="Curved Connector 99"/>
            <p:cNvCxnSpPr>
              <a:stCxn id="58" idx="6"/>
              <a:endCxn id="56" idx="4"/>
            </p:cNvCxnSpPr>
            <p:nvPr/>
          </p:nvCxnSpPr>
          <p:spPr>
            <a:xfrm flipV="1">
              <a:off x="7738567" y="1915567"/>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urved Connector 99"/>
            <p:cNvCxnSpPr>
              <a:stCxn id="71" idx="6"/>
              <a:endCxn id="54" idx="4"/>
            </p:cNvCxnSpPr>
            <p:nvPr/>
          </p:nvCxnSpPr>
          <p:spPr>
            <a:xfrm flipV="1">
              <a:off x="7738567" y="2636292"/>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urved Connector 99"/>
            <p:cNvCxnSpPr>
              <a:stCxn id="73" idx="6"/>
              <a:endCxn id="52" idx="4"/>
            </p:cNvCxnSpPr>
            <p:nvPr/>
          </p:nvCxnSpPr>
          <p:spPr>
            <a:xfrm flipV="1">
              <a:off x="7738567" y="3139530"/>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Curved Connector 99"/>
            <p:cNvCxnSpPr>
              <a:stCxn id="75" idx="6"/>
              <a:endCxn id="50" idx="4"/>
            </p:cNvCxnSpPr>
            <p:nvPr/>
          </p:nvCxnSpPr>
          <p:spPr>
            <a:xfrm flipV="1">
              <a:off x="7738567" y="3860255"/>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urved Connector 99"/>
            <p:cNvCxnSpPr>
              <a:stCxn id="75" idx="4"/>
              <a:endCxn id="63" idx="4"/>
            </p:cNvCxnSpPr>
            <p:nvPr/>
          </p:nvCxnSpPr>
          <p:spPr>
            <a:xfrm rot="5400000" flipH="1" flipV="1">
              <a:off x="7916367" y="4003924"/>
              <a:ext cx="3175" cy="719138"/>
            </a:xfrm>
            <a:prstGeom prst="curvedConnector3">
              <a:avLst>
                <a:gd name="adj1" fmla="val -72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73" idx="4"/>
              <a:endCxn id="50" idx="4"/>
            </p:cNvCxnSpPr>
            <p:nvPr/>
          </p:nvCxnSpPr>
          <p:spPr>
            <a:xfrm rot="16200000" flipH="1">
              <a:off x="7917955" y="3500686"/>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99"/>
            <p:cNvCxnSpPr>
              <a:stCxn id="71" idx="4"/>
              <a:endCxn id="52" idx="4"/>
            </p:cNvCxnSpPr>
            <p:nvPr/>
          </p:nvCxnSpPr>
          <p:spPr>
            <a:xfrm rot="5400000" flipH="1" flipV="1">
              <a:off x="7917161" y="2780755"/>
              <a:ext cx="1587" cy="719138"/>
            </a:xfrm>
            <a:prstGeom prst="curvedConnector3">
              <a:avLst>
                <a:gd name="adj1" fmla="val -1440453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urved Connector 99"/>
            <p:cNvCxnSpPr>
              <a:stCxn id="58" idx="4"/>
              <a:endCxn id="54" idx="4"/>
            </p:cNvCxnSpPr>
            <p:nvPr/>
          </p:nvCxnSpPr>
          <p:spPr>
            <a:xfrm rot="16200000" flipH="1">
              <a:off x="7917955" y="2276723"/>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99"/>
            <p:cNvCxnSpPr>
              <a:stCxn id="69" idx="4"/>
              <a:endCxn id="56" idx="4"/>
            </p:cNvCxnSpPr>
            <p:nvPr/>
          </p:nvCxnSpPr>
          <p:spPr>
            <a:xfrm rot="16200000" flipH="1">
              <a:off x="7917955" y="1555998"/>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213"/>
            <p:cNvSpPr>
              <a:spLocks noChangeArrowheads="1"/>
            </p:cNvSpPr>
            <p:nvPr/>
          </p:nvSpPr>
          <p:spPr bwMode="auto">
            <a:xfrm>
              <a:off x="8097342" y="3501480"/>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1" name="Object 214"/>
            <p:cNvGraphicFramePr>
              <a:graphicFrameLocks noChangeAspect="1"/>
            </p:cNvGraphicFramePr>
            <p:nvPr/>
          </p:nvGraphicFramePr>
          <p:xfrm>
            <a:off x="8157196" y="3554413"/>
            <a:ext cx="254000" cy="241300"/>
          </p:xfrm>
          <a:graphic>
            <a:graphicData uri="http://schemas.openxmlformats.org/presentationml/2006/ole">
              <mc:AlternateContent xmlns:mc="http://schemas.openxmlformats.org/markup-compatibility/2006">
                <mc:Choice xmlns:v="urn:schemas-microsoft-com:vml" Requires="v">
                  <p:oleObj spid="_x0000_s210048" name="Equation" r:id="rId23" imgW="253800" imgH="241200" progId="Equation.DSMT4">
                    <p:embed/>
                  </p:oleObj>
                </mc:Choice>
                <mc:Fallback>
                  <p:oleObj name="Equation" r:id="rId23" imgW="253800" imgH="241200" progId="Equation.DSMT4">
                    <p:embed/>
                    <p:pic>
                      <p:nvPicPr>
                        <p:cNvPr id="0"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57196" y="3554413"/>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Oval 216"/>
            <p:cNvSpPr>
              <a:spLocks noChangeArrowheads="1"/>
            </p:cNvSpPr>
            <p:nvPr/>
          </p:nvSpPr>
          <p:spPr bwMode="auto">
            <a:xfrm>
              <a:off x="8097342" y="2780755"/>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3" name="Object 217"/>
            <p:cNvGraphicFramePr>
              <a:graphicFrameLocks noChangeAspect="1"/>
            </p:cNvGraphicFramePr>
            <p:nvPr/>
          </p:nvGraphicFramePr>
          <p:xfrm>
            <a:off x="8157196" y="2833688"/>
            <a:ext cx="254000" cy="241300"/>
          </p:xfrm>
          <a:graphic>
            <a:graphicData uri="http://schemas.openxmlformats.org/presentationml/2006/ole">
              <mc:AlternateContent xmlns:mc="http://schemas.openxmlformats.org/markup-compatibility/2006">
                <mc:Choice xmlns:v="urn:schemas-microsoft-com:vml" Requires="v">
                  <p:oleObj spid="_x0000_s210049" name="Equation" r:id="rId25" imgW="253800" imgH="241200" progId="Equation.DSMT4">
                    <p:embed/>
                  </p:oleObj>
                </mc:Choice>
                <mc:Fallback>
                  <p:oleObj name="Equation" r:id="rId25" imgW="253800" imgH="241200" progId="Equation.DSMT4">
                    <p:embed/>
                    <p:pic>
                      <p:nvPicPr>
                        <p:cNvPr id="0" name="Picture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57196" y="2833688"/>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Oval 219"/>
            <p:cNvSpPr>
              <a:spLocks noChangeArrowheads="1"/>
            </p:cNvSpPr>
            <p:nvPr/>
          </p:nvSpPr>
          <p:spPr bwMode="auto">
            <a:xfrm>
              <a:off x="8097342" y="2277517"/>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5" name="Object 220"/>
            <p:cNvGraphicFramePr>
              <a:graphicFrameLocks noChangeAspect="1"/>
            </p:cNvGraphicFramePr>
            <p:nvPr/>
          </p:nvGraphicFramePr>
          <p:xfrm>
            <a:off x="8150846" y="2330450"/>
            <a:ext cx="266700" cy="241300"/>
          </p:xfrm>
          <a:graphic>
            <a:graphicData uri="http://schemas.openxmlformats.org/presentationml/2006/ole">
              <mc:AlternateContent xmlns:mc="http://schemas.openxmlformats.org/markup-compatibility/2006">
                <mc:Choice xmlns:v="urn:schemas-microsoft-com:vml" Requires="v">
                  <p:oleObj spid="_x0000_s210050" name="Equation" r:id="rId27" imgW="266400" imgH="241200" progId="Equation.DSMT4">
                    <p:embed/>
                  </p:oleObj>
                </mc:Choice>
                <mc:Fallback>
                  <p:oleObj name="Equation" r:id="rId27" imgW="266400" imgH="241200" progId="Equation.DSMT4">
                    <p:embed/>
                    <p:pic>
                      <p:nvPicPr>
                        <p:cNvPr id="0" name="Picture 3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50846" y="2330450"/>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Oval 222"/>
            <p:cNvSpPr>
              <a:spLocks noChangeArrowheads="1"/>
            </p:cNvSpPr>
            <p:nvPr/>
          </p:nvSpPr>
          <p:spPr bwMode="auto">
            <a:xfrm>
              <a:off x="8097342" y="1556792"/>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7" name="Object 223"/>
            <p:cNvGraphicFramePr>
              <a:graphicFrameLocks noChangeAspect="1"/>
            </p:cNvGraphicFramePr>
            <p:nvPr/>
          </p:nvGraphicFramePr>
          <p:xfrm>
            <a:off x="8150846" y="1609725"/>
            <a:ext cx="266700" cy="241300"/>
          </p:xfrm>
          <a:graphic>
            <a:graphicData uri="http://schemas.openxmlformats.org/presentationml/2006/ole">
              <mc:AlternateContent xmlns:mc="http://schemas.openxmlformats.org/markup-compatibility/2006">
                <mc:Choice xmlns:v="urn:schemas-microsoft-com:vml" Requires="v">
                  <p:oleObj spid="_x0000_s210051" name="Equation" r:id="rId29" imgW="266400" imgH="241200" progId="Equation.DSMT4">
                    <p:embed/>
                  </p:oleObj>
                </mc:Choice>
                <mc:Fallback>
                  <p:oleObj name="Equation" r:id="rId29" imgW="266400" imgH="241200" progId="Equation.DSMT4">
                    <p:embed/>
                    <p:pic>
                      <p:nvPicPr>
                        <p:cNvPr id="0" name="Picture 3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50846" y="1609725"/>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 name="Oval 225"/>
            <p:cNvSpPr>
              <a:spLocks noChangeArrowheads="1"/>
            </p:cNvSpPr>
            <p:nvPr/>
          </p:nvSpPr>
          <p:spPr bwMode="auto">
            <a:xfrm>
              <a:off x="7378204" y="2277517"/>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59" name="Object 226"/>
            <p:cNvGraphicFramePr>
              <a:graphicFrameLocks noChangeAspect="1"/>
            </p:cNvGraphicFramePr>
            <p:nvPr/>
          </p:nvGraphicFramePr>
          <p:xfrm>
            <a:off x="7449469" y="2322215"/>
            <a:ext cx="254000" cy="241300"/>
          </p:xfrm>
          <a:graphic>
            <a:graphicData uri="http://schemas.openxmlformats.org/presentationml/2006/ole">
              <mc:AlternateContent xmlns:mc="http://schemas.openxmlformats.org/markup-compatibility/2006">
                <mc:Choice xmlns:v="urn:schemas-microsoft-com:vml" Requires="v">
                  <p:oleObj spid="_x0000_s210052" name="Equation" r:id="rId31" imgW="253800" imgH="241200" progId="Equation.DSMT4">
                    <p:embed/>
                  </p:oleObj>
                </mc:Choice>
                <mc:Fallback>
                  <p:oleObj name="Equation" r:id="rId31" imgW="253800" imgH="241200" progId="Equation.DSMT4">
                    <p:embed/>
                    <p:pic>
                      <p:nvPicPr>
                        <p:cNvPr id="0" name="Picture 3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49469" y="2322215"/>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0" name="AutoShape 228"/>
            <p:cNvCxnSpPr>
              <a:cxnSpLocks noChangeShapeType="1"/>
              <a:stCxn id="56" idx="3"/>
              <a:endCxn id="58" idx="6"/>
            </p:cNvCxnSpPr>
            <p:nvPr/>
          </p:nvCxnSpPr>
          <p:spPr bwMode="auto">
            <a:xfrm flipH="1">
              <a:off x="7738567" y="1863026"/>
              <a:ext cx="411549" cy="593879"/>
            </a:xfrm>
            <a:prstGeom prst="straightConnector1">
              <a:avLst/>
            </a:prstGeom>
            <a:noFill/>
            <a:ln w="9525">
              <a:solidFill>
                <a:schemeClr val="tx1"/>
              </a:solidFill>
              <a:round/>
              <a:headEnd/>
              <a:tailEnd type="triangle" w="med" len="med"/>
            </a:ln>
          </p:spPr>
        </p:cxnSp>
        <p:cxnSp>
          <p:nvCxnSpPr>
            <p:cNvPr id="61" name="AutoShape 229"/>
            <p:cNvCxnSpPr>
              <a:cxnSpLocks noChangeShapeType="1"/>
              <a:stCxn id="54" idx="3"/>
              <a:endCxn id="71" idx="6"/>
            </p:cNvCxnSpPr>
            <p:nvPr/>
          </p:nvCxnSpPr>
          <p:spPr bwMode="auto">
            <a:xfrm flipH="1">
              <a:off x="7738567" y="2583751"/>
              <a:ext cx="411549" cy="377979"/>
            </a:xfrm>
            <a:prstGeom prst="straightConnector1">
              <a:avLst/>
            </a:prstGeom>
            <a:noFill/>
            <a:ln w="9525">
              <a:solidFill>
                <a:schemeClr val="tx1"/>
              </a:solidFill>
              <a:round/>
              <a:headEnd/>
              <a:tailEnd type="triangle" w="med" len="med"/>
            </a:ln>
          </p:spPr>
        </p:cxnSp>
        <p:cxnSp>
          <p:nvCxnSpPr>
            <p:cNvPr id="62" name="AutoShape 230"/>
            <p:cNvCxnSpPr>
              <a:cxnSpLocks noChangeShapeType="1"/>
              <a:stCxn id="52" idx="3"/>
              <a:endCxn id="73" idx="6"/>
            </p:cNvCxnSpPr>
            <p:nvPr/>
          </p:nvCxnSpPr>
          <p:spPr bwMode="auto">
            <a:xfrm flipH="1">
              <a:off x="7738567" y="3086989"/>
              <a:ext cx="411549" cy="593879"/>
            </a:xfrm>
            <a:prstGeom prst="straightConnector1">
              <a:avLst/>
            </a:prstGeom>
            <a:noFill/>
            <a:ln w="9525">
              <a:solidFill>
                <a:schemeClr val="tx1"/>
              </a:solidFill>
              <a:round/>
              <a:headEnd/>
              <a:tailEnd type="triangle" w="med" len="med"/>
            </a:ln>
          </p:spPr>
        </p:cxnSp>
        <p:cxnSp>
          <p:nvCxnSpPr>
            <p:cNvPr id="65" name="AutoShape 236"/>
            <p:cNvCxnSpPr>
              <a:cxnSpLocks noChangeShapeType="1"/>
              <a:stCxn id="50" idx="3"/>
              <a:endCxn id="75" idx="6"/>
            </p:cNvCxnSpPr>
            <p:nvPr/>
          </p:nvCxnSpPr>
          <p:spPr bwMode="auto">
            <a:xfrm flipH="1">
              <a:off x="7738567" y="3807714"/>
              <a:ext cx="411549" cy="377979"/>
            </a:xfrm>
            <a:prstGeom prst="straightConnector1">
              <a:avLst/>
            </a:prstGeom>
            <a:noFill/>
            <a:ln w="9525">
              <a:solidFill>
                <a:schemeClr val="tx1"/>
              </a:solidFill>
              <a:round/>
              <a:headEnd/>
              <a:tailEnd type="triangle" w="med" len="med"/>
            </a:ln>
          </p:spPr>
        </p:cxnSp>
        <p:sp>
          <p:nvSpPr>
            <p:cNvPr id="69" name="Oval 242"/>
            <p:cNvSpPr>
              <a:spLocks noChangeArrowheads="1"/>
            </p:cNvSpPr>
            <p:nvPr/>
          </p:nvSpPr>
          <p:spPr bwMode="auto">
            <a:xfrm>
              <a:off x="7378204" y="155679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0" name="Object 243"/>
            <p:cNvGraphicFramePr>
              <a:graphicFrameLocks noChangeAspect="1"/>
            </p:cNvGraphicFramePr>
            <p:nvPr/>
          </p:nvGraphicFramePr>
          <p:xfrm>
            <a:off x="7449469" y="1601490"/>
            <a:ext cx="254000" cy="241300"/>
          </p:xfrm>
          <a:graphic>
            <a:graphicData uri="http://schemas.openxmlformats.org/presentationml/2006/ole">
              <mc:AlternateContent xmlns:mc="http://schemas.openxmlformats.org/markup-compatibility/2006">
                <mc:Choice xmlns:v="urn:schemas-microsoft-com:vml" Requires="v">
                  <p:oleObj spid="_x0000_s210053" name="Equation" r:id="rId33" imgW="253800" imgH="241200" progId="Equation.DSMT4">
                    <p:embed/>
                  </p:oleObj>
                </mc:Choice>
                <mc:Fallback>
                  <p:oleObj name="Equation" r:id="rId33" imgW="253800" imgH="241200" progId="Equation.DSMT4">
                    <p:embed/>
                    <p:pic>
                      <p:nvPicPr>
                        <p:cNvPr id="0" name="Picture 4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449469" y="1601490"/>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 name="Oval 245"/>
            <p:cNvSpPr>
              <a:spLocks noChangeArrowheads="1"/>
            </p:cNvSpPr>
            <p:nvPr/>
          </p:nvSpPr>
          <p:spPr bwMode="auto">
            <a:xfrm>
              <a:off x="7378204" y="278234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2" name="Object 246"/>
            <p:cNvGraphicFramePr>
              <a:graphicFrameLocks noChangeAspect="1"/>
            </p:cNvGraphicFramePr>
            <p:nvPr/>
          </p:nvGraphicFramePr>
          <p:xfrm>
            <a:off x="7449469" y="2827040"/>
            <a:ext cx="254000" cy="241300"/>
          </p:xfrm>
          <a:graphic>
            <a:graphicData uri="http://schemas.openxmlformats.org/presentationml/2006/ole">
              <mc:AlternateContent xmlns:mc="http://schemas.openxmlformats.org/markup-compatibility/2006">
                <mc:Choice xmlns:v="urn:schemas-microsoft-com:vml" Requires="v">
                  <p:oleObj spid="_x0000_s210054" name="Equation" r:id="rId35" imgW="253800" imgH="241200" progId="Equation.DSMT4">
                    <p:embed/>
                  </p:oleObj>
                </mc:Choice>
                <mc:Fallback>
                  <p:oleObj name="Equation" r:id="rId35" imgW="253800" imgH="241200" progId="Equation.DSMT4">
                    <p:embed/>
                    <p:pic>
                      <p:nvPicPr>
                        <p:cNvPr id="0" name="Picture 4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49469" y="2827040"/>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Oval 248"/>
            <p:cNvSpPr>
              <a:spLocks noChangeArrowheads="1"/>
            </p:cNvSpPr>
            <p:nvPr/>
          </p:nvSpPr>
          <p:spPr bwMode="auto">
            <a:xfrm>
              <a:off x="7378204" y="3501480"/>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4" name="Object 249"/>
            <p:cNvGraphicFramePr>
              <a:graphicFrameLocks noChangeAspect="1"/>
            </p:cNvGraphicFramePr>
            <p:nvPr/>
          </p:nvGraphicFramePr>
          <p:xfrm>
            <a:off x="7452644" y="3547765"/>
            <a:ext cx="241300" cy="241300"/>
          </p:xfrm>
          <a:graphic>
            <a:graphicData uri="http://schemas.openxmlformats.org/presentationml/2006/ole">
              <mc:AlternateContent xmlns:mc="http://schemas.openxmlformats.org/markup-compatibility/2006">
                <mc:Choice xmlns:v="urn:schemas-microsoft-com:vml" Requires="v">
                  <p:oleObj spid="_x0000_s210055" name="Equation" r:id="rId37" imgW="241200" imgH="241200" progId="Equation.DSMT4">
                    <p:embed/>
                  </p:oleObj>
                </mc:Choice>
                <mc:Fallback>
                  <p:oleObj name="Equation" r:id="rId37" imgW="241200" imgH="241200" progId="Equation.DSMT4">
                    <p:embed/>
                    <p:pic>
                      <p:nvPicPr>
                        <p:cNvPr id="0" name="Picture 4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52644" y="3547765"/>
                          <a:ext cx="241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 name="Oval 251"/>
            <p:cNvSpPr>
              <a:spLocks noChangeArrowheads="1"/>
            </p:cNvSpPr>
            <p:nvPr/>
          </p:nvSpPr>
          <p:spPr bwMode="auto">
            <a:xfrm>
              <a:off x="7378204" y="4006305"/>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6" name="Object 252"/>
            <p:cNvGraphicFramePr>
              <a:graphicFrameLocks noChangeAspect="1"/>
            </p:cNvGraphicFramePr>
            <p:nvPr/>
          </p:nvGraphicFramePr>
          <p:xfrm>
            <a:off x="7452644" y="4051003"/>
            <a:ext cx="241300" cy="241300"/>
          </p:xfrm>
          <a:graphic>
            <a:graphicData uri="http://schemas.openxmlformats.org/presentationml/2006/ole">
              <mc:AlternateContent xmlns:mc="http://schemas.openxmlformats.org/markup-compatibility/2006">
                <mc:Choice xmlns:v="urn:schemas-microsoft-com:vml" Requires="v">
                  <p:oleObj spid="_x0000_s210056" name="Equation" r:id="rId39" imgW="241200" imgH="241200" progId="Equation.DSMT4">
                    <p:embed/>
                  </p:oleObj>
                </mc:Choice>
                <mc:Fallback>
                  <p:oleObj name="Equation" r:id="rId39" imgW="241200" imgH="241200" progId="Equation.DSMT4">
                    <p:embed/>
                    <p:pic>
                      <p:nvPicPr>
                        <p:cNvPr id="0" name="Picture 4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452644" y="4051003"/>
                          <a:ext cx="241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7" name="AutoShape 253"/>
            <p:cNvCxnSpPr>
              <a:cxnSpLocks noChangeShapeType="1"/>
              <a:stCxn id="73" idx="6"/>
              <a:endCxn id="50" idx="2"/>
            </p:cNvCxnSpPr>
            <p:nvPr/>
          </p:nvCxnSpPr>
          <p:spPr bwMode="auto">
            <a:xfrm>
              <a:off x="7738567" y="3680867"/>
              <a:ext cx="358775" cy="0"/>
            </a:xfrm>
            <a:prstGeom prst="straightConnector1">
              <a:avLst/>
            </a:prstGeom>
            <a:noFill/>
            <a:ln w="9525">
              <a:solidFill>
                <a:schemeClr val="bg2"/>
              </a:solidFill>
              <a:round/>
              <a:headEnd type="triangle" w="med" len="med"/>
              <a:tailEnd type="none" w="med" len="med"/>
            </a:ln>
          </p:spPr>
        </p:cxnSp>
        <p:cxnSp>
          <p:nvCxnSpPr>
            <p:cNvPr id="78" name="AutoShape 255"/>
            <p:cNvCxnSpPr>
              <a:cxnSpLocks noChangeShapeType="1"/>
              <a:stCxn id="75" idx="6"/>
              <a:endCxn id="63" idx="2"/>
            </p:cNvCxnSpPr>
            <p:nvPr/>
          </p:nvCxnSpPr>
          <p:spPr bwMode="auto">
            <a:xfrm flipV="1">
              <a:off x="7738567" y="4182517"/>
              <a:ext cx="358775" cy="3175"/>
            </a:xfrm>
            <a:prstGeom prst="straightConnector1">
              <a:avLst/>
            </a:prstGeom>
            <a:noFill/>
            <a:ln w="9525">
              <a:solidFill>
                <a:schemeClr val="bg2"/>
              </a:solidFill>
              <a:round/>
              <a:headEnd type="triangle" w="med" len="med"/>
              <a:tailEnd type="none" w="med" len="med"/>
            </a:ln>
          </p:spPr>
        </p:cxnSp>
        <p:cxnSp>
          <p:nvCxnSpPr>
            <p:cNvPr id="79" name="AutoShape 256"/>
            <p:cNvCxnSpPr>
              <a:cxnSpLocks noChangeShapeType="1"/>
              <a:stCxn id="71" idx="6"/>
              <a:endCxn id="52" idx="2"/>
            </p:cNvCxnSpPr>
            <p:nvPr/>
          </p:nvCxnSpPr>
          <p:spPr bwMode="auto">
            <a:xfrm flipV="1">
              <a:off x="7738567" y="2960142"/>
              <a:ext cx="358775" cy="1588"/>
            </a:xfrm>
            <a:prstGeom prst="straightConnector1">
              <a:avLst/>
            </a:prstGeom>
            <a:noFill/>
            <a:ln w="9525">
              <a:solidFill>
                <a:schemeClr val="bg2"/>
              </a:solidFill>
              <a:round/>
              <a:headEnd type="triangle" w="med" len="med"/>
              <a:tailEnd type="none" w="med" len="med"/>
            </a:ln>
          </p:spPr>
        </p:cxnSp>
        <p:cxnSp>
          <p:nvCxnSpPr>
            <p:cNvPr id="80" name="AutoShape 257"/>
            <p:cNvCxnSpPr>
              <a:cxnSpLocks noChangeShapeType="1"/>
              <a:stCxn id="54" idx="2"/>
              <a:endCxn id="58" idx="6"/>
            </p:cNvCxnSpPr>
            <p:nvPr/>
          </p:nvCxnSpPr>
          <p:spPr bwMode="auto">
            <a:xfrm flipH="1">
              <a:off x="7738567" y="2456905"/>
              <a:ext cx="358775" cy="0"/>
            </a:xfrm>
            <a:prstGeom prst="straightConnector1">
              <a:avLst/>
            </a:prstGeom>
            <a:noFill/>
            <a:ln w="9525">
              <a:solidFill>
                <a:schemeClr val="bg2"/>
              </a:solidFill>
              <a:round/>
              <a:headEnd/>
              <a:tailEnd type="triangle" w="med" len="med"/>
            </a:ln>
          </p:spPr>
        </p:cxnSp>
        <p:cxnSp>
          <p:nvCxnSpPr>
            <p:cNvPr id="81" name="AutoShape 258"/>
            <p:cNvCxnSpPr>
              <a:cxnSpLocks noChangeShapeType="1"/>
              <a:stCxn id="69" idx="6"/>
              <a:endCxn id="56" idx="2"/>
            </p:cNvCxnSpPr>
            <p:nvPr/>
          </p:nvCxnSpPr>
          <p:spPr bwMode="auto">
            <a:xfrm>
              <a:off x="7738567" y="1736180"/>
              <a:ext cx="358775" cy="0"/>
            </a:xfrm>
            <a:prstGeom prst="straightConnector1">
              <a:avLst/>
            </a:prstGeom>
            <a:noFill/>
            <a:ln w="9525">
              <a:solidFill>
                <a:schemeClr val="bg2"/>
              </a:solidFill>
              <a:round/>
              <a:headEnd type="triangle" w="med" len="med"/>
              <a:tailEnd type="none" w="med" len="med"/>
            </a:ln>
          </p:spPr>
        </p:cxnSp>
        <p:sp>
          <p:nvSpPr>
            <p:cNvPr id="63" name="Oval 234"/>
            <p:cNvSpPr>
              <a:spLocks noChangeArrowheads="1"/>
            </p:cNvSpPr>
            <p:nvPr/>
          </p:nvSpPr>
          <p:spPr bwMode="auto">
            <a:xfrm>
              <a:off x="8097342" y="4003130"/>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64" name="Object 235"/>
            <p:cNvGraphicFramePr>
              <a:graphicFrameLocks noChangeAspect="1"/>
            </p:cNvGraphicFramePr>
            <p:nvPr/>
          </p:nvGraphicFramePr>
          <p:xfrm>
            <a:off x="8150846" y="4056063"/>
            <a:ext cx="266700" cy="241300"/>
          </p:xfrm>
          <a:graphic>
            <a:graphicData uri="http://schemas.openxmlformats.org/presentationml/2006/ole">
              <mc:AlternateContent xmlns:mc="http://schemas.openxmlformats.org/markup-compatibility/2006">
                <mc:Choice xmlns:v="urn:schemas-microsoft-com:vml" Requires="v">
                  <p:oleObj spid="_x0000_s210057" name="Equation" r:id="rId41" imgW="266400" imgH="241200" progId="Equation.DSMT4">
                    <p:embed/>
                  </p:oleObj>
                </mc:Choice>
                <mc:Fallback>
                  <p:oleObj name="Equation" r:id="rId41" imgW="266400" imgH="241200" progId="Equation.DSMT4">
                    <p:embed/>
                    <p:pic>
                      <p:nvPicPr>
                        <p:cNvPr id="0" name="Picture 4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150846" y="4056063"/>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5" name="AutoShape 261"/>
          <p:cNvSpPr>
            <a:spLocks noChangeArrowheads="1"/>
          </p:cNvSpPr>
          <p:nvPr/>
        </p:nvSpPr>
        <p:spPr bwMode="auto">
          <a:xfrm>
            <a:off x="5312866" y="3068538"/>
            <a:ext cx="3384550" cy="2952750"/>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sp>
        <p:nvSpPr>
          <p:cNvPr id="3080" name="AutoShape 262"/>
          <p:cNvSpPr>
            <a:spLocks noChangeArrowheads="1"/>
          </p:cNvSpPr>
          <p:nvPr/>
        </p:nvSpPr>
        <p:spPr bwMode="auto">
          <a:xfrm>
            <a:off x="5270003" y="1341338"/>
            <a:ext cx="3384550" cy="1439862"/>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graphicFrame>
        <p:nvGraphicFramePr>
          <p:cNvPr id="3081" name="Object 263"/>
          <p:cNvGraphicFramePr>
            <a:graphicFrameLocks noChangeAspect="1"/>
          </p:cNvGraphicFramePr>
          <p:nvPr/>
        </p:nvGraphicFramePr>
        <p:xfrm>
          <a:off x="5943725" y="1846164"/>
          <a:ext cx="1938338" cy="581025"/>
        </p:xfrm>
        <a:graphic>
          <a:graphicData uri="http://schemas.openxmlformats.org/presentationml/2006/ole">
            <mc:AlternateContent xmlns:mc="http://schemas.openxmlformats.org/markup-compatibility/2006">
              <mc:Choice xmlns:v="urn:schemas-microsoft-com:vml" Requires="v">
                <p:oleObj spid="_x0000_s210058" name="Equation" r:id="rId43" imgW="1612800" imgH="482400" progId="Equation.DSMT4">
                  <p:embed/>
                </p:oleObj>
              </mc:Choice>
              <mc:Fallback>
                <p:oleObj name="Equation" r:id="rId43" imgW="1612800" imgH="482400" progId="Equation.DSMT4">
                  <p:embed/>
                  <p:pic>
                    <p:nvPicPr>
                      <p:cNvPr id="0" name="Picture 4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725" y="1846164"/>
                        <a:ext cx="1938338" cy="5810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0C0C0"/>
                            </a:solidFill>
                            <a:miter lim="800000"/>
                            <a:headEnd/>
                            <a:tailEnd/>
                          </a14:hiddenLine>
                        </a:ext>
                      </a:extLst>
                    </p:spPr>
                  </p:pic>
                </p:oleObj>
              </mc:Fallback>
            </mc:AlternateContent>
          </a:graphicData>
        </a:graphic>
      </p:graphicFrame>
      <p:sp>
        <p:nvSpPr>
          <p:cNvPr id="3082" name="Text Box 264"/>
          <p:cNvSpPr txBox="1">
            <a:spLocks noChangeArrowheads="1"/>
          </p:cNvSpPr>
          <p:nvPr/>
        </p:nvSpPr>
        <p:spPr bwMode="auto">
          <a:xfrm>
            <a:off x="6247857" y="1413572"/>
            <a:ext cx="1441450" cy="307777"/>
          </a:xfrm>
          <a:prstGeom prst="rect">
            <a:avLst/>
          </a:prstGeom>
          <a:noFill/>
          <a:ln w="9525">
            <a:noFill/>
            <a:miter lim="800000"/>
            <a:headEnd/>
            <a:tailEnd/>
          </a:ln>
        </p:spPr>
        <p:txBody>
          <a:bodyPr>
            <a:spAutoFit/>
          </a:bodyPr>
          <a:lstStyle/>
          <a:p>
            <a:pPr algn="ctr"/>
            <a:r>
              <a:rPr lang="en-GB" sz="1400" dirty="0" smtClean="0">
                <a:solidFill>
                  <a:srgbClr val="990033"/>
                </a:solidFill>
              </a:rPr>
              <a:t>Generative model</a:t>
            </a:r>
            <a:endParaRPr lang="en-GB" sz="1400" dirty="0">
              <a:solidFill>
                <a:srgbClr val="990033"/>
              </a:solidFill>
            </a:endParaRPr>
          </a:p>
        </p:txBody>
      </p:sp>
      <p:sp>
        <p:nvSpPr>
          <p:cNvPr id="3083" name="Text Box 266"/>
          <p:cNvSpPr txBox="1">
            <a:spLocks noChangeArrowheads="1"/>
          </p:cNvSpPr>
          <p:nvPr/>
        </p:nvSpPr>
        <p:spPr bwMode="auto">
          <a:xfrm>
            <a:off x="5961112" y="3194027"/>
            <a:ext cx="1944886" cy="307777"/>
          </a:xfrm>
          <a:prstGeom prst="rect">
            <a:avLst/>
          </a:prstGeom>
          <a:no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Model inversion (inference)</a:t>
            </a:r>
            <a:endParaRPr lang="en-GB" sz="1400" dirty="0">
              <a:solidFill>
                <a:srgbClr val="990033"/>
              </a:solidFill>
              <a:latin typeface="Arial Narrow" pitchFamily="34" charset="0"/>
            </a:endParaRPr>
          </a:p>
        </p:txBody>
      </p:sp>
      <p:sp>
        <p:nvSpPr>
          <p:cNvPr id="3084" name="Text Box 267"/>
          <p:cNvSpPr txBox="1">
            <a:spLocks noChangeArrowheads="1"/>
          </p:cNvSpPr>
          <p:nvPr/>
        </p:nvSpPr>
        <p:spPr bwMode="auto">
          <a:xfrm>
            <a:off x="1784648" y="1269553"/>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grpSp>
        <p:nvGrpSpPr>
          <p:cNvPr id="94" name="Group 93"/>
          <p:cNvGrpSpPr/>
          <p:nvPr/>
        </p:nvGrpSpPr>
        <p:grpSpPr>
          <a:xfrm>
            <a:off x="4160911" y="3654025"/>
            <a:ext cx="3942864" cy="1949450"/>
            <a:chOff x="4160911" y="3654025"/>
            <a:chExt cx="3942864" cy="1949450"/>
          </a:xfrm>
        </p:grpSpPr>
        <p:sp>
          <p:nvSpPr>
            <p:cNvPr id="3076" name="Text Box 8"/>
            <p:cNvSpPr txBox="1">
              <a:spLocks noChangeArrowheads="1"/>
            </p:cNvSpPr>
            <p:nvPr/>
          </p:nvSpPr>
          <p:spPr bwMode="auto">
            <a:xfrm>
              <a:off x="4306392" y="3789264"/>
              <a:ext cx="1006475" cy="276999"/>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Expectations:</a:t>
              </a:r>
            </a:p>
          </p:txBody>
        </p:sp>
        <p:sp>
          <p:nvSpPr>
            <p:cNvPr id="3077" name="Text Box 9"/>
            <p:cNvSpPr txBox="1">
              <a:spLocks noChangeArrowheads="1"/>
            </p:cNvSpPr>
            <p:nvPr/>
          </p:nvSpPr>
          <p:spPr bwMode="auto">
            <a:xfrm>
              <a:off x="4306394" y="4492525"/>
              <a:ext cx="1008062" cy="274638"/>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Predictions:</a:t>
              </a:r>
            </a:p>
          </p:txBody>
        </p:sp>
        <p:sp>
          <p:nvSpPr>
            <p:cNvPr id="3078" name="Text Box 10"/>
            <p:cNvSpPr txBox="1">
              <a:spLocks noChangeArrowheads="1"/>
            </p:cNvSpPr>
            <p:nvPr/>
          </p:nvSpPr>
          <p:spPr bwMode="auto">
            <a:xfrm>
              <a:off x="4160911" y="5157985"/>
              <a:ext cx="1152129" cy="274638"/>
            </a:xfrm>
            <a:prstGeom prst="rect">
              <a:avLst/>
            </a:prstGeom>
            <a:noFill/>
            <a:ln w="9525">
              <a:noFill/>
              <a:miter lim="800000"/>
              <a:headEnd/>
              <a:tailEnd/>
            </a:ln>
          </p:spPr>
          <p:txBody>
            <a:bodyPr wrap="square">
              <a:spAutoFit/>
            </a:bodyPr>
            <a:lstStyle/>
            <a:p>
              <a:pPr algn="r"/>
              <a:r>
                <a:rPr lang="en-GB" sz="1200" dirty="0">
                  <a:solidFill>
                    <a:srgbClr val="990033"/>
                  </a:solidFill>
                  <a:latin typeface="Arial Narrow" pitchFamily="34" charset="0"/>
                </a:rPr>
                <a:t>Prediction errors:</a:t>
              </a:r>
            </a:p>
          </p:txBody>
        </p:sp>
        <p:graphicFrame>
          <p:nvGraphicFramePr>
            <p:cNvPr id="3086" name="Object 78"/>
            <p:cNvGraphicFramePr>
              <a:graphicFrameLocks noChangeAspect="1"/>
            </p:cNvGraphicFramePr>
            <p:nvPr/>
          </p:nvGraphicFramePr>
          <p:xfrm>
            <a:off x="6078125" y="3654025"/>
            <a:ext cx="2025650" cy="1949450"/>
          </p:xfrm>
          <a:graphic>
            <a:graphicData uri="http://schemas.openxmlformats.org/presentationml/2006/ole">
              <mc:AlternateContent xmlns:mc="http://schemas.openxmlformats.org/markup-compatibility/2006">
                <mc:Choice xmlns:v="urn:schemas-microsoft-com:vml" Requires="v">
                  <p:oleObj spid="_x0000_s210059" name="Equation" r:id="rId45" imgW="2031840" imgH="1955520" progId="Equation.DSMT4">
                    <p:embed/>
                  </p:oleObj>
                </mc:Choice>
                <mc:Fallback>
                  <p:oleObj name="Equation" r:id="rId45" imgW="2031840" imgH="1955520" progId="Equation.DSMT4">
                    <p:embed/>
                    <p:pic>
                      <p:nvPicPr>
                        <p:cNvPr id="0" name="Picture 4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078125" y="3654025"/>
                          <a:ext cx="2025650"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51"/>
          <p:cNvGrpSpPr/>
          <p:nvPr/>
        </p:nvGrpSpPr>
        <p:grpSpPr>
          <a:xfrm>
            <a:off x="488507" y="2277671"/>
            <a:ext cx="3960440" cy="2333873"/>
            <a:chOff x="272480" y="1988840"/>
            <a:chExt cx="3960440" cy="2333873"/>
          </a:xfrm>
        </p:grpSpPr>
        <p:cxnSp>
          <p:nvCxnSpPr>
            <p:cNvPr id="139" name="Straight Arrow Connector 138"/>
            <p:cNvCxnSpPr/>
            <p:nvPr/>
          </p:nvCxnSpPr>
          <p:spPr>
            <a:xfrm>
              <a:off x="3584848" y="2420888"/>
              <a:ext cx="0" cy="136815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920552" y="2492896"/>
              <a:ext cx="0" cy="136815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Text Box 266"/>
            <p:cNvSpPr txBox="1">
              <a:spLocks noChangeArrowheads="1"/>
            </p:cNvSpPr>
            <p:nvPr/>
          </p:nvSpPr>
          <p:spPr bwMode="auto">
            <a:xfrm>
              <a:off x="2936776" y="1988840"/>
              <a:ext cx="1296144" cy="461665"/>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200" b="1" dirty="0" smtClean="0">
                  <a:solidFill>
                    <a:schemeClr val="bg1"/>
                  </a:solidFill>
                  <a:latin typeface="Arial Narrow" pitchFamily="34" charset="0"/>
                </a:rPr>
                <a:t>Descending</a:t>
              </a:r>
            </a:p>
            <a:p>
              <a:pPr algn="ctr"/>
              <a:r>
                <a:rPr lang="en-GB" sz="1200" b="1" dirty="0" smtClean="0">
                  <a:solidFill>
                    <a:schemeClr val="bg1"/>
                  </a:solidFill>
                  <a:latin typeface="Arial Narrow" pitchFamily="34" charset="0"/>
                </a:rPr>
                <a:t>predictions</a:t>
              </a:r>
              <a:endParaRPr lang="en-GB" sz="1200" b="1" dirty="0">
                <a:solidFill>
                  <a:schemeClr val="bg1"/>
                </a:solidFill>
                <a:latin typeface="Arial Narrow" pitchFamily="34" charset="0"/>
              </a:endParaRPr>
            </a:p>
          </p:txBody>
        </p:sp>
        <p:sp>
          <p:nvSpPr>
            <p:cNvPr id="151" name="Text Box 266"/>
            <p:cNvSpPr txBox="1">
              <a:spLocks noChangeArrowheads="1"/>
            </p:cNvSpPr>
            <p:nvPr/>
          </p:nvSpPr>
          <p:spPr bwMode="auto">
            <a:xfrm>
              <a:off x="272480" y="3861048"/>
              <a:ext cx="1296144" cy="461665"/>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200" b="1" dirty="0" smtClean="0">
                  <a:solidFill>
                    <a:schemeClr val="bg1"/>
                  </a:solidFill>
                  <a:latin typeface="Arial Narrow" pitchFamily="34" charset="0"/>
                </a:rPr>
                <a:t>Ascending prediction errors</a:t>
              </a:r>
              <a:endParaRPr lang="en-GB" sz="1200" b="1" dirty="0">
                <a:solidFill>
                  <a:schemeClr val="bg1"/>
                </a:solidFill>
                <a:latin typeface="Arial Narrow" pitchFamily="34" charset="0"/>
              </a:endParaRPr>
            </a:p>
          </p:txBody>
        </p:sp>
      </p:grpSp>
      <p:sp>
        <p:nvSpPr>
          <p:cNvPr id="153" name="Text Box 116"/>
          <p:cNvSpPr txBox="1">
            <a:spLocks noChangeArrowheads="1"/>
          </p:cNvSpPr>
          <p:nvPr/>
        </p:nvSpPr>
        <p:spPr bwMode="auto">
          <a:xfrm>
            <a:off x="3368827" y="498158"/>
            <a:ext cx="2807072" cy="369332"/>
          </a:xfrm>
          <a:prstGeom prst="rect">
            <a:avLst/>
          </a:prstGeom>
          <a:noFill/>
          <a:ln w="9525">
            <a:noFill/>
            <a:miter lim="800000"/>
            <a:headEnd/>
            <a:tailEnd/>
          </a:ln>
        </p:spPr>
        <p:txBody>
          <a:bodyPr wrap="square">
            <a:spAutoFit/>
          </a:bodyPr>
          <a:lstStyle/>
          <a:p>
            <a:pPr algn="ctr"/>
            <a:r>
              <a:rPr lang="en-GB" dirty="0" smtClean="0">
                <a:solidFill>
                  <a:srgbClr val="990033"/>
                </a:solidFill>
              </a:rPr>
              <a:t>From models to perception</a:t>
            </a:r>
            <a:endParaRPr lang="en-GB" dirty="0">
              <a:solidFill>
                <a:srgbClr val="990033"/>
              </a:solidFill>
            </a:endParaRPr>
          </a:p>
        </p:txBody>
      </p:sp>
      <p:pic>
        <p:nvPicPr>
          <p:cNvPr id="154" name="Picture 3" descr="image010"/>
          <p:cNvPicPr>
            <a:picLocks noChangeAspect="1" noChangeArrowheads="1"/>
          </p:cNvPicPr>
          <p:nvPr/>
        </p:nvPicPr>
        <p:blipFill>
          <a:blip r:embed="rId47" cstate="print">
            <a:clrChange>
              <a:clrFrom>
                <a:srgbClr val="ECF5FC"/>
              </a:clrFrom>
              <a:clrTo>
                <a:srgbClr val="ECF5FC">
                  <a:alpha val="0"/>
                </a:srgbClr>
              </a:clrTo>
            </a:clrChange>
          </a:blip>
          <a:srcRect/>
          <a:stretch>
            <a:fillRect/>
          </a:stretch>
        </p:blipFill>
        <p:spPr bwMode="auto">
          <a:xfrm>
            <a:off x="2" y="0"/>
            <a:ext cx="753879" cy="1124744"/>
          </a:xfrm>
          <a:prstGeom prst="rect">
            <a:avLst/>
          </a:prstGeom>
          <a:noFill/>
        </p:spPr>
      </p:pic>
      <p:graphicFrame>
        <p:nvGraphicFramePr>
          <p:cNvPr id="95" name="Object 78"/>
          <p:cNvGraphicFramePr>
            <a:graphicFrameLocks noChangeAspect="1"/>
          </p:cNvGraphicFramePr>
          <p:nvPr/>
        </p:nvGraphicFramePr>
        <p:xfrm>
          <a:off x="6081166" y="3642668"/>
          <a:ext cx="1608138" cy="506412"/>
        </p:xfrm>
        <a:graphic>
          <a:graphicData uri="http://schemas.openxmlformats.org/presentationml/2006/ole">
            <mc:AlternateContent xmlns:mc="http://schemas.openxmlformats.org/markup-compatibility/2006">
              <mc:Choice xmlns:v="urn:schemas-microsoft-com:vml" Requires="v">
                <p:oleObj spid="_x0000_s210060" name="Equation" r:id="rId48" imgW="1612800" imgH="507960" progId="Equation.DSMT4">
                  <p:embed/>
                </p:oleObj>
              </mc:Choice>
              <mc:Fallback>
                <p:oleObj name="Equation" r:id="rId48" imgW="1612800" imgH="507960" progId="Equation.DSMT4">
                  <p:embed/>
                  <p:pic>
                    <p:nvPicPr>
                      <p:cNvPr id="0" name="Picture 4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081166" y="3642668"/>
                        <a:ext cx="1608138"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5"/>
                                        </p:tgtEl>
                                      </p:cBhvr>
                                    </p:animEffect>
                                    <p:set>
                                      <p:cBhvr>
                                        <p:cTn id="7" dur="1" fill="hold">
                                          <p:stCondLst>
                                            <p:cond delay="1999"/>
                                          </p:stCondLst>
                                        </p:cTn>
                                        <p:tgtEl>
                                          <p:spTgt spid="9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20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9"/>
          <p:cNvPicPr>
            <a:picLocks noChangeAspect="1" noChangeArrowheads="1"/>
          </p:cNvPicPr>
          <p:nvPr/>
        </p:nvPicPr>
        <p:blipFill>
          <a:blip r:embed="rId3" cstate="print">
            <a:lum bright="4000" contrast="-21000"/>
          </a:blip>
          <a:srcRect/>
          <a:stretch>
            <a:fillRect/>
          </a:stretch>
        </p:blipFill>
        <p:spPr bwMode="auto">
          <a:xfrm>
            <a:off x="2165027" y="1445750"/>
            <a:ext cx="3284596" cy="4575538"/>
          </a:xfrm>
          <a:prstGeom prst="rect">
            <a:avLst/>
          </a:prstGeom>
          <a:ln>
            <a:noFill/>
          </a:ln>
          <a:effectLst>
            <a:softEdge rad="112500"/>
          </a:effectLst>
        </p:spPr>
      </p:pic>
      <p:cxnSp>
        <p:nvCxnSpPr>
          <p:cNvPr id="7222" name="AutoShape 52"/>
          <p:cNvCxnSpPr>
            <a:cxnSpLocks noChangeShapeType="1"/>
            <a:stCxn id="7265" idx="5"/>
            <a:endCxn id="7228" idx="5"/>
          </p:cNvCxnSpPr>
          <p:nvPr/>
        </p:nvCxnSpPr>
        <p:spPr bwMode="auto">
          <a:xfrm flipV="1">
            <a:off x="3946379" y="5401196"/>
            <a:ext cx="1587" cy="228600"/>
          </a:xfrm>
          <a:prstGeom prst="curvedConnector3">
            <a:avLst>
              <a:gd name="adj1" fmla="val 18900009"/>
            </a:avLst>
          </a:prstGeom>
          <a:noFill/>
          <a:ln w="9525">
            <a:solidFill>
              <a:schemeClr val="tx1"/>
            </a:solidFill>
            <a:round/>
            <a:headEnd/>
            <a:tailEnd type="triangle" w="med" len="med"/>
          </a:ln>
        </p:spPr>
      </p:cxnSp>
      <p:sp>
        <p:nvSpPr>
          <p:cNvPr id="7225" name="AutoShape 15"/>
          <p:cNvSpPr>
            <a:spLocks noChangeArrowheads="1"/>
          </p:cNvSpPr>
          <p:nvPr/>
        </p:nvSpPr>
        <p:spPr bwMode="auto">
          <a:xfrm>
            <a:off x="3651401" y="2636918"/>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26" name="AutoShape 27"/>
          <p:cNvSpPr>
            <a:spLocks noChangeArrowheads="1"/>
          </p:cNvSpPr>
          <p:nvPr/>
        </p:nvSpPr>
        <p:spPr bwMode="auto">
          <a:xfrm>
            <a:off x="3653234" y="3546779"/>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28" name="AutoShape 37"/>
          <p:cNvSpPr>
            <a:spLocks noChangeArrowheads="1"/>
          </p:cNvSpPr>
          <p:nvPr/>
        </p:nvSpPr>
        <p:spPr bwMode="auto">
          <a:xfrm>
            <a:off x="3728891" y="5256739"/>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cxnSp>
        <p:nvCxnSpPr>
          <p:cNvPr id="7229" name="AutoShape 39"/>
          <p:cNvCxnSpPr>
            <a:cxnSpLocks noChangeShapeType="1"/>
            <a:stCxn id="7225" idx="1"/>
            <a:endCxn id="7263" idx="1"/>
          </p:cNvCxnSpPr>
          <p:nvPr/>
        </p:nvCxnSpPr>
        <p:spPr bwMode="auto">
          <a:xfrm rot="10800000" flipH="1" flipV="1">
            <a:off x="3724426" y="2781374"/>
            <a:ext cx="1587" cy="228600"/>
          </a:xfrm>
          <a:prstGeom prst="curvedConnector3">
            <a:avLst>
              <a:gd name="adj1" fmla="val -19000009"/>
            </a:avLst>
          </a:prstGeom>
          <a:noFill/>
          <a:ln w="9525">
            <a:solidFill>
              <a:srgbClr val="990033"/>
            </a:solidFill>
            <a:round/>
            <a:headEnd/>
            <a:tailEnd type="triangle" w="med" len="med"/>
          </a:ln>
        </p:spPr>
      </p:cxnSp>
      <p:cxnSp>
        <p:nvCxnSpPr>
          <p:cNvPr id="7230" name="AutoShape 40"/>
          <p:cNvCxnSpPr>
            <a:cxnSpLocks noChangeShapeType="1"/>
            <a:stCxn id="7226" idx="1"/>
            <a:endCxn id="7262" idx="1"/>
          </p:cNvCxnSpPr>
          <p:nvPr/>
        </p:nvCxnSpPr>
        <p:spPr bwMode="auto">
          <a:xfrm rot="10800000" flipH="1" flipV="1">
            <a:off x="3726260" y="3691235"/>
            <a:ext cx="4762" cy="231775"/>
          </a:xfrm>
          <a:prstGeom prst="curvedConnector3">
            <a:avLst>
              <a:gd name="adj1" fmla="val -6333333"/>
            </a:avLst>
          </a:prstGeom>
          <a:noFill/>
          <a:ln w="9525">
            <a:solidFill>
              <a:srgbClr val="990033"/>
            </a:solidFill>
            <a:round/>
            <a:headEnd/>
            <a:tailEnd type="triangle" w="med" len="med"/>
          </a:ln>
        </p:spPr>
      </p:cxnSp>
      <p:cxnSp>
        <p:nvCxnSpPr>
          <p:cNvPr id="7231" name="AutoShape 42"/>
          <p:cNvCxnSpPr>
            <a:cxnSpLocks noChangeShapeType="1"/>
            <a:stCxn id="7228" idx="1"/>
            <a:endCxn id="7265" idx="1"/>
          </p:cNvCxnSpPr>
          <p:nvPr/>
        </p:nvCxnSpPr>
        <p:spPr bwMode="auto">
          <a:xfrm rot="10800000" flipH="1" flipV="1">
            <a:off x="3801917" y="5401196"/>
            <a:ext cx="1587" cy="228600"/>
          </a:xfrm>
          <a:prstGeom prst="curvedConnector3">
            <a:avLst>
              <a:gd name="adj1" fmla="val -19000009"/>
            </a:avLst>
          </a:prstGeom>
          <a:noFill/>
          <a:ln w="9525">
            <a:solidFill>
              <a:srgbClr val="990033"/>
            </a:solidFill>
            <a:round/>
            <a:headEnd/>
            <a:tailEnd type="triangle" w="med" len="med"/>
          </a:ln>
        </p:spPr>
      </p:cxnSp>
      <p:cxnSp>
        <p:nvCxnSpPr>
          <p:cNvPr id="7232" name="AutoShape 43"/>
          <p:cNvCxnSpPr>
            <a:cxnSpLocks noChangeShapeType="1"/>
            <a:stCxn id="7228" idx="0"/>
            <a:endCxn id="7264" idx="5"/>
          </p:cNvCxnSpPr>
          <p:nvPr/>
        </p:nvCxnSpPr>
        <p:spPr bwMode="auto">
          <a:xfrm rot="16200000" flipV="1">
            <a:off x="2608217" y="3991598"/>
            <a:ext cx="1324123" cy="1206153"/>
          </a:xfrm>
          <a:prstGeom prst="curvedConnector2">
            <a:avLst/>
          </a:prstGeom>
          <a:noFill/>
          <a:ln w="19050">
            <a:solidFill>
              <a:srgbClr val="990033"/>
            </a:solidFill>
            <a:round/>
            <a:headEnd/>
            <a:tailEnd type="triangle" w="med" len="med"/>
          </a:ln>
        </p:spPr>
      </p:cxnSp>
      <p:cxnSp>
        <p:nvCxnSpPr>
          <p:cNvPr id="7233" name="AutoShape 44"/>
          <p:cNvCxnSpPr>
            <a:cxnSpLocks noChangeShapeType="1"/>
            <a:endCxn id="7226" idx="5"/>
          </p:cNvCxnSpPr>
          <p:nvPr/>
        </p:nvCxnSpPr>
        <p:spPr bwMode="auto">
          <a:xfrm rot="5400000">
            <a:off x="3468741" y="2350996"/>
            <a:ext cx="1741430" cy="939056"/>
          </a:xfrm>
          <a:prstGeom prst="curvedConnector2">
            <a:avLst/>
          </a:prstGeom>
          <a:noFill/>
          <a:ln w="19050">
            <a:solidFill>
              <a:schemeClr val="tx2"/>
            </a:solidFill>
            <a:round/>
            <a:headEnd/>
            <a:tailEnd type="triangle" w="med" len="med"/>
          </a:ln>
        </p:spPr>
      </p:cxnSp>
      <p:cxnSp>
        <p:nvCxnSpPr>
          <p:cNvPr id="7234" name="AutoShape 45"/>
          <p:cNvCxnSpPr>
            <a:cxnSpLocks noChangeShapeType="1"/>
            <a:stCxn id="7263" idx="5"/>
            <a:endCxn id="7226" idx="5"/>
          </p:cNvCxnSpPr>
          <p:nvPr/>
        </p:nvCxnSpPr>
        <p:spPr bwMode="auto">
          <a:xfrm>
            <a:off x="3868092" y="3009981"/>
            <a:ext cx="1836" cy="681261"/>
          </a:xfrm>
          <a:prstGeom prst="curvedConnector3">
            <a:avLst>
              <a:gd name="adj1" fmla="val 16485131"/>
            </a:avLst>
          </a:prstGeom>
          <a:noFill/>
          <a:ln w="19050">
            <a:solidFill>
              <a:schemeClr val="tx1"/>
            </a:solidFill>
            <a:round/>
            <a:headEnd/>
            <a:tailEnd type="triangle" w="med" len="med"/>
          </a:ln>
        </p:spPr>
      </p:cxnSp>
      <p:cxnSp>
        <p:nvCxnSpPr>
          <p:cNvPr id="7235" name="AutoShape 48"/>
          <p:cNvCxnSpPr>
            <a:cxnSpLocks noChangeShapeType="1"/>
            <a:stCxn id="7226" idx="1"/>
            <a:endCxn id="7263" idx="1"/>
          </p:cNvCxnSpPr>
          <p:nvPr/>
        </p:nvCxnSpPr>
        <p:spPr bwMode="auto">
          <a:xfrm rot="10800000">
            <a:off x="3723632" y="3009982"/>
            <a:ext cx="1836" cy="681261"/>
          </a:xfrm>
          <a:prstGeom prst="curvedConnector3">
            <a:avLst>
              <a:gd name="adj1" fmla="val 16485131"/>
            </a:avLst>
          </a:prstGeom>
          <a:noFill/>
          <a:ln w="19050">
            <a:solidFill>
              <a:srgbClr val="990033"/>
            </a:solidFill>
            <a:round/>
            <a:headEnd/>
            <a:tailEnd type="triangle" w="med" len="med"/>
          </a:ln>
        </p:spPr>
      </p:cxnSp>
      <p:cxnSp>
        <p:nvCxnSpPr>
          <p:cNvPr id="7236" name="AutoShape 49"/>
          <p:cNvCxnSpPr>
            <a:cxnSpLocks noChangeShapeType="1"/>
            <a:stCxn id="7263" idx="5"/>
            <a:endCxn id="7225" idx="5"/>
          </p:cNvCxnSpPr>
          <p:nvPr/>
        </p:nvCxnSpPr>
        <p:spPr bwMode="auto">
          <a:xfrm flipV="1">
            <a:off x="3868888" y="2781374"/>
            <a:ext cx="1587" cy="228600"/>
          </a:xfrm>
          <a:prstGeom prst="curvedConnector3">
            <a:avLst>
              <a:gd name="adj1" fmla="val 18900009"/>
            </a:avLst>
          </a:prstGeom>
          <a:noFill/>
          <a:ln w="9525">
            <a:solidFill>
              <a:schemeClr val="tx1"/>
            </a:solidFill>
            <a:round/>
            <a:headEnd/>
            <a:tailEnd type="triangle" w="med" len="med"/>
          </a:ln>
        </p:spPr>
      </p:cxnSp>
      <p:cxnSp>
        <p:nvCxnSpPr>
          <p:cNvPr id="7237" name="AutoShape 50"/>
          <p:cNvCxnSpPr>
            <a:cxnSpLocks noChangeShapeType="1"/>
            <a:stCxn id="7262" idx="5"/>
            <a:endCxn id="7226" idx="5"/>
          </p:cNvCxnSpPr>
          <p:nvPr/>
        </p:nvCxnSpPr>
        <p:spPr bwMode="auto">
          <a:xfrm flipH="1" flipV="1">
            <a:off x="3870721" y="3691235"/>
            <a:ext cx="4762" cy="231775"/>
          </a:xfrm>
          <a:prstGeom prst="curvedConnector3">
            <a:avLst>
              <a:gd name="adj1" fmla="val -6300000"/>
            </a:avLst>
          </a:prstGeom>
          <a:noFill/>
          <a:ln w="9525">
            <a:solidFill>
              <a:schemeClr val="tx1"/>
            </a:solidFill>
            <a:round/>
            <a:headEnd/>
            <a:tailEnd type="triangle" w="med" len="med"/>
          </a:ln>
        </p:spPr>
      </p:cxnSp>
      <p:cxnSp>
        <p:nvCxnSpPr>
          <p:cNvPr id="7238" name="AutoShape 53"/>
          <p:cNvCxnSpPr>
            <a:cxnSpLocks noChangeShapeType="1"/>
            <a:stCxn id="7264" idx="3"/>
            <a:endCxn id="7228" idx="1"/>
          </p:cNvCxnSpPr>
          <p:nvPr/>
        </p:nvCxnSpPr>
        <p:spPr bwMode="auto">
          <a:xfrm rot="16200000" flipH="1">
            <a:off x="2535981" y="4136061"/>
            <a:ext cx="1324124" cy="1206152"/>
          </a:xfrm>
          <a:prstGeom prst="curvedConnector2">
            <a:avLst/>
          </a:prstGeom>
          <a:noFill/>
          <a:ln w="19050">
            <a:solidFill>
              <a:schemeClr val="tx2"/>
            </a:solidFill>
            <a:round/>
            <a:headEnd/>
            <a:tailEnd type="triangle" w="med" len="med"/>
          </a:ln>
        </p:spPr>
      </p:cxnSp>
      <p:cxnSp>
        <p:nvCxnSpPr>
          <p:cNvPr id="7239" name="AutoShape 54"/>
          <p:cNvCxnSpPr>
            <a:cxnSpLocks noChangeShapeType="1"/>
            <a:stCxn id="7226" idx="5"/>
            <a:endCxn id="7265" idx="5"/>
          </p:cNvCxnSpPr>
          <p:nvPr/>
        </p:nvCxnSpPr>
        <p:spPr bwMode="auto">
          <a:xfrm>
            <a:off x="3869928" y="3691236"/>
            <a:ext cx="75654" cy="1938560"/>
          </a:xfrm>
          <a:prstGeom prst="curvedConnector3">
            <a:avLst>
              <a:gd name="adj1" fmla="val 497641"/>
            </a:avLst>
          </a:prstGeom>
          <a:noFill/>
          <a:ln w="19050">
            <a:solidFill>
              <a:schemeClr val="tx1"/>
            </a:solidFill>
            <a:round/>
            <a:headEnd type="triangle" w="med" len="med"/>
            <a:tailEnd/>
          </a:ln>
        </p:spPr>
      </p:cxnSp>
      <p:cxnSp>
        <p:nvCxnSpPr>
          <p:cNvPr id="7240" name="AutoShape 55"/>
          <p:cNvCxnSpPr>
            <a:cxnSpLocks noChangeShapeType="1"/>
            <a:stCxn id="7226" idx="1"/>
            <a:endCxn id="7265" idx="1"/>
          </p:cNvCxnSpPr>
          <p:nvPr/>
        </p:nvCxnSpPr>
        <p:spPr bwMode="auto">
          <a:xfrm rot="10800000" flipH="1" flipV="1">
            <a:off x="3725465" y="3691236"/>
            <a:ext cx="75654" cy="1938560"/>
          </a:xfrm>
          <a:prstGeom prst="curvedConnector3">
            <a:avLst>
              <a:gd name="adj1" fmla="val -397641"/>
            </a:avLst>
          </a:prstGeom>
          <a:noFill/>
          <a:ln w="19050">
            <a:solidFill>
              <a:srgbClr val="990033"/>
            </a:solidFill>
            <a:round/>
            <a:headEnd/>
            <a:tailEnd type="triangle" w="med" len="med"/>
          </a:ln>
        </p:spPr>
      </p:cxnSp>
      <p:sp>
        <p:nvSpPr>
          <p:cNvPr id="7243" name="Text Box 65"/>
          <p:cNvSpPr txBox="1">
            <a:spLocks noChangeArrowheads="1"/>
          </p:cNvSpPr>
          <p:nvPr/>
        </p:nvSpPr>
        <p:spPr bwMode="auto">
          <a:xfrm>
            <a:off x="1100563" y="3688587"/>
            <a:ext cx="1015021" cy="246221"/>
          </a:xfrm>
          <a:prstGeom prst="rect">
            <a:avLst/>
          </a:prstGeom>
          <a:noFill/>
          <a:ln w="9525">
            <a:noFill/>
            <a:miter lim="800000"/>
            <a:headEnd/>
            <a:tailEnd/>
          </a:ln>
        </p:spPr>
        <p:txBody>
          <a:bodyPr wrap="none">
            <a:spAutoFit/>
          </a:bodyPr>
          <a:lstStyle/>
          <a:p>
            <a:pPr algn="ctr"/>
            <a:r>
              <a:rPr lang="en-GB" sz="1000" b="1" dirty="0" smtClean="0">
                <a:latin typeface="Arial Narrow" pitchFamily="34" charset="0"/>
              </a:rPr>
              <a:t>frontal eye fields</a:t>
            </a:r>
            <a:endParaRPr lang="en-GB" sz="1000" b="1" dirty="0">
              <a:latin typeface="Arial Narrow" pitchFamily="34" charset="0"/>
            </a:endParaRPr>
          </a:p>
        </p:txBody>
      </p:sp>
      <p:sp>
        <p:nvSpPr>
          <p:cNvPr id="7244" name="Text Box 66"/>
          <p:cNvSpPr txBox="1">
            <a:spLocks noChangeArrowheads="1"/>
          </p:cNvSpPr>
          <p:nvPr/>
        </p:nvSpPr>
        <p:spPr bwMode="auto">
          <a:xfrm>
            <a:off x="4218622" y="3750006"/>
            <a:ext cx="700833" cy="246221"/>
          </a:xfrm>
          <a:prstGeom prst="rect">
            <a:avLst/>
          </a:prstGeom>
          <a:noFill/>
          <a:ln w="9525">
            <a:noFill/>
            <a:miter lim="800000"/>
            <a:headEnd/>
            <a:tailEnd/>
          </a:ln>
        </p:spPr>
        <p:txBody>
          <a:bodyPr wrap="none">
            <a:spAutoFit/>
          </a:bodyPr>
          <a:lstStyle/>
          <a:p>
            <a:pPr algn="ctr"/>
            <a:r>
              <a:rPr lang="en-GB" sz="1000" b="1" dirty="0">
                <a:latin typeface="Arial Narrow" pitchFamily="34" charset="0"/>
              </a:rPr>
              <a:t>geniculate</a:t>
            </a:r>
          </a:p>
        </p:txBody>
      </p:sp>
      <p:sp>
        <p:nvSpPr>
          <p:cNvPr id="7246" name="Text Box 68"/>
          <p:cNvSpPr txBox="1">
            <a:spLocks noChangeArrowheads="1"/>
          </p:cNvSpPr>
          <p:nvPr/>
        </p:nvSpPr>
        <p:spPr bwMode="auto">
          <a:xfrm>
            <a:off x="4275835" y="5445230"/>
            <a:ext cx="822661" cy="246221"/>
          </a:xfrm>
          <a:prstGeom prst="rect">
            <a:avLst/>
          </a:prstGeom>
          <a:noFill/>
          <a:ln w="9525">
            <a:noFill/>
            <a:miter lim="800000"/>
            <a:headEnd/>
            <a:tailEnd/>
          </a:ln>
        </p:spPr>
        <p:txBody>
          <a:bodyPr wrap="none">
            <a:spAutoFit/>
          </a:bodyPr>
          <a:lstStyle/>
          <a:p>
            <a:pPr algn="ctr"/>
            <a:r>
              <a:rPr lang="en-GB" sz="1000" b="1" dirty="0">
                <a:latin typeface="Arial Narrow" pitchFamily="34" charset="0"/>
              </a:rPr>
              <a:t>visual cortex</a:t>
            </a:r>
          </a:p>
        </p:txBody>
      </p:sp>
      <p:cxnSp>
        <p:nvCxnSpPr>
          <p:cNvPr id="7247" name="AutoShape 125"/>
          <p:cNvCxnSpPr>
            <a:cxnSpLocks noChangeShapeType="1"/>
            <a:stCxn id="7225" idx="5"/>
            <a:endCxn id="69" idx="3"/>
          </p:cNvCxnSpPr>
          <p:nvPr/>
        </p:nvCxnSpPr>
        <p:spPr bwMode="auto">
          <a:xfrm flipV="1">
            <a:off x="3868092" y="1949811"/>
            <a:ext cx="1156916" cy="831569"/>
          </a:xfrm>
          <a:prstGeom prst="curvedConnector2">
            <a:avLst/>
          </a:prstGeom>
          <a:noFill/>
          <a:ln w="19050">
            <a:solidFill>
              <a:schemeClr val="tx1"/>
            </a:solidFill>
            <a:round/>
            <a:headEnd type="triangle" w="med" len="med"/>
            <a:tailEnd type="none" w="med" len="med"/>
          </a:ln>
        </p:spPr>
      </p:cxnSp>
      <p:cxnSp>
        <p:nvCxnSpPr>
          <p:cNvPr id="7248" name="AutoShape 126"/>
          <p:cNvCxnSpPr>
            <a:cxnSpLocks noChangeShapeType="1"/>
            <a:stCxn id="7264" idx="5"/>
            <a:endCxn id="7225" idx="3"/>
          </p:cNvCxnSpPr>
          <p:nvPr/>
        </p:nvCxnSpPr>
        <p:spPr bwMode="auto">
          <a:xfrm flipV="1">
            <a:off x="2667201" y="2925843"/>
            <a:ext cx="1128663" cy="1006773"/>
          </a:xfrm>
          <a:prstGeom prst="curvedConnector2">
            <a:avLst/>
          </a:prstGeom>
          <a:noFill/>
          <a:ln w="19050">
            <a:solidFill>
              <a:srgbClr val="990033"/>
            </a:solidFill>
            <a:round/>
            <a:headEnd type="triangle" w="med" len="med"/>
            <a:tailEnd/>
          </a:ln>
        </p:spPr>
      </p:cxnSp>
      <p:cxnSp>
        <p:nvCxnSpPr>
          <p:cNvPr id="7249" name="AutoShape 127"/>
          <p:cNvCxnSpPr>
            <a:cxnSpLocks noChangeShapeType="1"/>
            <a:stCxn id="7264" idx="0"/>
            <a:endCxn id="7225" idx="1"/>
          </p:cNvCxnSpPr>
          <p:nvPr/>
        </p:nvCxnSpPr>
        <p:spPr bwMode="auto">
          <a:xfrm rot="5400000" flipH="1" flipV="1">
            <a:off x="2655912" y="2720430"/>
            <a:ext cx="1006772" cy="1128662"/>
          </a:xfrm>
          <a:prstGeom prst="curvedConnector2">
            <a:avLst/>
          </a:prstGeom>
          <a:noFill/>
          <a:ln w="19050">
            <a:solidFill>
              <a:schemeClr val="tx2"/>
            </a:solidFill>
            <a:round/>
            <a:headEnd/>
            <a:tailEnd type="triangle" w="med" len="med"/>
          </a:ln>
        </p:spPr>
      </p:cxnSp>
      <p:sp>
        <p:nvSpPr>
          <p:cNvPr id="7250" name="Text Box 129"/>
          <p:cNvSpPr txBox="1">
            <a:spLocks noChangeArrowheads="1"/>
          </p:cNvSpPr>
          <p:nvPr/>
        </p:nvSpPr>
        <p:spPr bwMode="auto">
          <a:xfrm>
            <a:off x="4592961" y="3029926"/>
            <a:ext cx="673582" cy="230832"/>
          </a:xfrm>
          <a:prstGeom prst="rect">
            <a:avLst/>
          </a:prstGeom>
          <a:noFill/>
          <a:ln w="9525">
            <a:noFill/>
            <a:miter lim="800000"/>
            <a:headEnd/>
            <a:tailEnd/>
          </a:ln>
        </p:spPr>
        <p:txBody>
          <a:bodyPr wrap="none">
            <a:spAutoFit/>
          </a:bodyPr>
          <a:lstStyle/>
          <a:p>
            <a:r>
              <a:rPr lang="en-GB" sz="900" dirty="0">
                <a:latin typeface="Arial Narrow" pitchFamily="34" charset="0"/>
              </a:rPr>
              <a:t>r</a:t>
            </a:r>
            <a:r>
              <a:rPr lang="en-GB" sz="900" dirty="0" smtClean="0">
                <a:latin typeface="Arial Narrow" pitchFamily="34" charset="0"/>
              </a:rPr>
              <a:t>etinal </a:t>
            </a:r>
            <a:r>
              <a:rPr lang="en-GB" sz="900" dirty="0">
                <a:latin typeface="Arial Narrow" pitchFamily="34" charset="0"/>
              </a:rPr>
              <a:t>input</a:t>
            </a:r>
          </a:p>
        </p:txBody>
      </p:sp>
      <p:cxnSp>
        <p:nvCxnSpPr>
          <p:cNvPr id="7259" name="AutoShape 51"/>
          <p:cNvCxnSpPr>
            <a:cxnSpLocks noChangeShapeType="1"/>
            <a:stCxn id="7264" idx="1"/>
            <a:endCxn id="7227" idx="1"/>
          </p:cNvCxnSpPr>
          <p:nvPr/>
        </p:nvCxnSpPr>
        <p:spPr bwMode="auto">
          <a:xfrm rot="10800000">
            <a:off x="2522736" y="3704010"/>
            <a:ext cx="12700" cy="228600"/>
          </a:xfrm>
          <a:prstGeom prst="curvedConnector3">
            <a:avLst>
              <a:gd name="adj1" fmla="val 2368748"/>
            </a:avLst>
          </a:prstGeom>
          <a:noFill/>
          <a:ln w="9525">
            <a:solidFill>
              <a:schemeClr val="tx1"/>
            </a:solidFill>
            <a:round/>
            <a:headEnd/>
            <a:tailEnd type="triangle" w="med" len="med"/>
          </a:ln>
        </p:spPr>
      </p:cxnSp>
      <p:cxnSp>
        <p:nvCxnSpPr>
          <p:cNvPr id="7260" name="AutoShape 41"/>
          <p:cNvCxnSpPr>
            <a:cxnSpLocks noChangeShapeType="1"/>
            <a:stCxn id="7227" idx="5"/>
            <a:endCxn id="7264" idx="5"/>
          </p:cNvCxnSpPr>
          <p:nvPr/>
        </p:nvCxnSpPr>
        <p:spPr bwMode="auto">
          <a:xfrm>
            <a:off x="2667201" y="3704010"/>
            <a:ext cx="12700" cy="228600"/>
          </a:xfrm>
          <a:prstGeom prst="curvedConnector3">
            <a:avLst>
              <a:gd name="adj1" fmla="val 2368748"/>
            </a:avLst>
          </a:prstGeom>
          <a:noFill/>
          <a:ln w="9525">
            <a:solidFill>
              <a:srgbClr val="990033"/>
            </a:solidFill>
            <a:round/>
            <a:headEnd/>
            <a:tailEnd type="triangle" w="med" len="med"/>
          </a:ln>
        </p:spPr>
      </p:cxnSp>
      <p:sp>
        <p:nvSpPr>
          <p:cNvPr id="7261" name="Text Box 67"/>
          <p:cNvSpPr txBox="1">
            <a:spLocks noChangeArrowheads="1"/>
          </p:cNvSpPr>
          <p:nvPr/>
        </p:nvSpPr>
        <p:spPr bwMode="auto">
          <a:xfrm>
            <a:off x="3224808" y="2495679"/>
            <a:ext cx="575816" cy="246221"/>
          </a:xfrm>
          <a:prstGeom prst="rect">
            <a:avLst/>
          </a:prstGeom>
          <a:noFill/>
          <a:ln w="9525">
            <a:noFill/>
            <a:miter lim="800000"/>
            <a:headEnd/>
            <a:tailEnd/>
          </a:ln>
        </p:spPr>
        <p:txBody>
          <a:bodyPr wrap="square">
            <a:spAutoFit/>
          </a:bodyPr>
          <a:lstStyle/>
          <a:p>
            <a:pPr algn="ctr"/>
            <a:r>
              <a:rPr lang="en-GB" sz="1000" b="1" dirty="0" smtClean="0">
                <a:latin typeface="Arial Narrow" pitchFamily="34" charset="0"/>
              </a:rPr>
              <a:t>pons</a:t>
            </a:r>
            <a:endParaRPr lang="en-GB" sz="1000" b="1" dirty="0">
              <a:latin typeface="Arial Narrow" pitchFamily="34" charset="0"/>
            </a:endParaRPr>
          </a:p>
        </p:txBody>
      </p:sp>
      <p:sp>
        <p:nvSpPr>
          <p:cNvPr id="7262" name="AutoShape 35"/>
          <p:cNvSpPr>
            <a:spLocks noChangeArrowheads="1"/>
          </p:cNvSpPr>
          <p:nvPr/>
        </p:nvSpPr>
        <p:spPr bwMode="auto">
          <a:xfrm>
            <a:off x="3657996" y="3778548"/>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7263" name="AutoShape 19"/>
          <p:cNvSpPr>
            <a:spLocks noChangeArrowheads="1"/>
          </p:cNvSpPr>
          <p:nvPr/>
        </p:nvSpPr>
        <p:spPr bwMode="auto">
          <a:xfrm>
            <a:off x="3651401" y="2865518"/>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7265" name="AutoShape 35"/>
          <p:cNvSpPr>
            <a:spLocks noChangeArrowheads="1"/>
          </p:cNvSpPr>
          <p:nvPr/>
        </p:nvSpPr>
        <p:spPr bwMode="auto">
          <a:xfrm>
            <a:off x="3728891" y="5485339"/>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164" name="Text Box 129"/>
          <p:cNvSpPr txBox="1">
            <a:spLocks noChangeArrowheads="1"/>
          </p:cNvSpPr>
          <p:nvPr/>
        </p:nvSpPr>
        <p:spPr bwMode="auto">
          <a:xfrm>
            <a:off x="3440835" y="1940514"/>
            <a:ext cx="864096" cy="369332"/>
          </a:xfrm>
          <a:prstGeom prst="rect">
            <a:avLst/>
          </a:prstGeom>
          <a:noFill/>
          <a:ln w="9525">
            <a:noFill/>
            <a:miter lim="800000"/>
            <a:headEnd/>
            <a:tailEnd/>
          </a:ln>
        </p:spPr>
        <p:txBody>
          <a:bodyPr wrap="square">
            <a:spAutoFit/>
          </a:bodyPr>
          <a:lstStyle/>
          <a:p>
            <a:r>
              <a:rPr lang="en-GB" sz="900" dirty="0" smtClean="0">
                <a:solidFill>
                  <a:srgbClr val="990033"/>
                </a:solidFill>
                <a:latin typeface="Arial Narrow" pitchFamily="34" charset="0"/>
              </a:rPr>
              <a:t>oculomotor signals</a:t>
            </a:r>
            <a:endParaRPr lang="en-GB" sz="900" dirty="0">
              <a:solidFill>
                <a:srgbClr val="990033"/>
              </a:solidFill>
              <a:latin typeface="Arial Narrow" pitchFamily="34" charset="0"/>
            </a:endParaRPr>
          </a:p>
        </p:txBody>
      </p:sp>
      <p:graphicFrame>
        <p:nvGraphicFramePr>
          <p:cNvPr id="20482" name="Object 78"/>
          <p:cNvGraphicFramePr>
            <a:graphicFrameLocks noChangeAspect="1"/>
          </p:cNvGraphicFramePr>
          <p:nvPr/>
        </p:nvGraphicFramePr>
        <p:xfrm>
          <a:off x="6107812" y="5153461"/>
          <a:ext cx="2281237" cy="612775"/>
        </p:xfrm>
        <a:graphic>
          <a:graphicData uri="http://schemas.openxmlformats.org/presentationml/2006/ole">
            <mc:AlternateContent xmlns:mc="http://schemas.openxmlformats.org/markup-compatibility/2006">
              <mc:Choice xmlns:v="urn:schemas-microsoft-com:vml" Requires="v">
                <p:oleObj spid="_x0000_s236572" name="Equation" r:id="rId4" imgW="1892160" imgH="507960" progId="Equation.DSMT4">
                  <p:embed/>
                </p:oleObj>
              </mc:Choice>
              <mc:Fallback>
                <p:oleObj name="Equation" r:id="rId4" imgW="1892160" imgH="50796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812" y="5153461"/>
                        <a:ext cx="22812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 name="AutoShape 35"/>
          <p:cNvSpPr>
            <a:spLocks noChangeArrowheads="1"/>
          </p:cNvSpPr>
          <p:nvPr/>
        </p:nvSpPr>
        <p:spPr bwMode="auto">
          <a:xfrm>
            <a:off x="5457057" y="5139545"/>
            <a:ext cx="504056" cy="576957"/>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graphicFrame>
        <p:nvGraphicFramePr>
          <p:cNvPr id="20485" name="Object 15"/>
          <p:cNvGraphicFramePr>
            <a:graphicFrameLocks noChangeAspect="1"/>
          </p:cNvGraphicFramePr>
          <p:nvPr/>
        </p:nvGraphicFramePr>
        <p:xfrm>
          <a:off x="5484594" y="5396515"/>
          <a:ext cx="384175" cy="319088"/>
        </p:xfrm>
        <a:graphic>
          <a:graphicData uri="http://schemas.openxmlformats.org/presentationml/2006/ole">
            <mc:AlternateContent xmlns:mc="http://schemas.openxmlformats.org/markup-compatibility/2006">
              <mc:Choice xmlns:v="urn:schemas-microsoft-com:vml" Requires="v">
                <p:oleObj spid="_x0000_s236573" name="Equation" r:id="rId6" imgW="254000" imgH="228600" progId="Equation.DSMT4">
                  <p:embed/>
                </p:oleObj>
              </mc:Choice>
              <mc:Fallback>
                <p:oleObj name="Equation" r:id="rId6" imgW="254000" imgH="2286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4594" y="5396515"/>
                        <a:ext cx="384175" cy="319088"/>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73" name="AutoShape 35"/>
          <p:cNvSpPr>
            <a:spLocks noChangeArrowheads="1"/>
          </p:cNvSpPr>
          <p:nvPr/>
        </p:nvSpPr>
        <p:spPr bwMode="auto">
          <a:xfrm>
            <a:off x="5457057" y="3915409"/>
            <a:ext cx="504056" cy="576957"/>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graphicFrame>
        <p:nvGraphicFramePr>
          <p:cNvPr id="174" name="Object 15"/>
          <p:cNvGraphicFramePr>
            <a:graphicFrameLocks noChangeAspect="1"/>
          </p:cNvGraphicFramePr>
          <p:nvPr/>
        </p:nvGraphicFramePr>
        <p:xfrm>
          <a:off x="5508726" y="4173967"/>
          <a:ext cx="346075" cy="317500"/>
        </p:xfrm>
        <a:graphic>
          <a:graphicData uri="http://schemas.openxmlformats.org/presentationml/2006/ole">
            <mc:AlternateContent xmlns:mc="http://schemas.openxmlformats.org/markup-compatibility/2006">
              <mc:Choice xmlns:v="urn:schemas-microsoft-com:vml" Requires="v">
                <p:oleObj spid="_x0000_s236574" name="Equation" r:id="rId8" imgW="228600" imgH="228600" progId="Equation.DSMT4">
                  <p:embed/>
                </p:oleObj>
              </mc:Choice>
              <mc:Fallback>
                <p:oleObj name="Equation" r:id="rId8" imgW="228600" imgH="2286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726" y="4173967"/>
                        <a:ext cx="346075" cy="3175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75" name="Text Box 129"/>
          <p:cNvSpPr txBox="1">
            <a:spLocks noChangeArrowheads="1"/>
          </p:cNvSpPr>
          <p:nvPr/>
        </p:nvSpPr>
        <p:spPr bwMode="auto">
          <a:xfrm>
            <a:off x="5457059" y="3483356"/>
            <a:ext cx="3508053" cy="276999"/>
          </a:xfrm>
          <a:prstGeom prst="rect">
            <a:avLst/>
          </a:prstGeom>
          <a:noFill/>
          <a:ln w="9525">
            <a:noFill/>
            <a:miter lim="800000"/>
            <a:headEnd/>
            <a:tailEnd/>
          </a:ln>
        </p:spPr>
        <p:txBody>
          <a:bodyPr wrap="square">
            <a:spAutoFit/>
          </a:bodyPr>
          <a:lstStyle/>
          <a:p>
            <a:r>
              <a:rPr lang="en-GB" sz="1200" dirty="0" smtClean="0">
                <a:solidFill>
                  <a:srgbClr val="990033"/>
                </a:solidFill>
                <a:latin typeface="Arial Narrow" pitchFamily="34" charset="0"/>
              </a:rPr>
              <a:t>Prediction error (superficial pyramidal cells)</a:t>
            </a:r>
            <a:endParaRPr lang="en-GB" sz="1200" dirty="0">
              <a:solidFill>
                <a:srgbClr val="990033"/>
              </a:solidFill>
              <a:latin typeface="Arial Narrow" pitchFamily="34" charset="0"/>
            </a:endParaRPr>
          </a:p>
        </p:txBody>
      </p:sp>
      <p:sp>
        <p:nvSpPr>
          <p:cNvPr id="176" name="Text Box 129"/>
          <p:cNvSpPr txBox="1">
            <a:spLocks noChangeArrowheads="1"/>
          </p:cNvSpPr>
          <p:nvPr/>
        </p:nvSpPr>
        <p:spPr bwMode="auto">
          <a:xfrm>
            <a:off x="5457056" y="4779505"/>
            <a:ext cx="3868094" cy="276999"/>
          </a:xfrm>
          <a:prstGeom prst="rect">
            <a:avLst/>
          </a:prstGeom>
          <a:noFill/>
          <a:ln w="9525">
            <a:noFill/>
            <a:miter lim="800000"/>
            <a:headEnd/>
            <a:tailEnd/>
          </a:ln>
        </p:spPr>
        <p:txBody>
          <a:bodyPr wrap="square">
            <a:spAutoFit/>
          </a:bodyPr>
          <a:lstStyle/>
          <a:p>
            <a:r>
              <a:rPr lang="en-GB" sz="1200" dirty="0" smtClean="0">
                <a:latin typeface="Arial Narrow" pitchFamily="34" charset="0"/>
              </a:rPr>
              <a:t>Conditional predictions (deep pyramidal cells)</a:t>
            </a:r>
            <a:endParaRPr lang="en-GB" sz="1200" dirty="0">
              <a:latin typeface="Arial Narrow" pitchFamily="34" charset="0"/>
            </a:endParaRPr>
          </a:p>
        </p:txBody>
      </p:sp>
      <p:sp>
        <p:nvSpPr>
          <p:cNvPr id="182" name="Text Box 235"/>
          <p:cNvSpPr txBox="1">
            <a:spLocks noChangeArrowheads="1"/>
          </p:cNvSpPr>
          <p:nvPr/>
        </p:nvSpPr>
        <p:spPr bwMode="auto">
          <a:xfrm>
            <a:off x="704528" y="4327232"/>
            <a:ext cx="1584176" cy="415498"/>
          </a:xfrm>
          <a:prstGeom prst="rect">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050" b="1" dirty="0" smtClean="0">
                <a:solidFill>
                  <a:schemeClr val="bg1"/>
                </a:solidFill>
                <a:latin typeface="Arial Narrow" pitchFamily="34" charset="0"/>
              </a:rPr>
              <a:t>Top-down or backward predictions</a:t>
            </a:r>
            <a:endParaRPr lang="en-US" sz="1050" b="1" dirty="0">
              <a:solidFill>
                <a:schemeClr val="bg1"/>
              </a:solidFill>
              <a:latin typeface="Arial Narrow" pitchFamily="34" charset="0"/>
            </a:endParaRPr>
          </a:p>
        </p:txBody>
      </p:sp>
      <p:sp>
        <p:nvSpPr>
          <p:cNvPr id="183" name="Text Box 235"/>
          <p:cNvSpPr txBox="1">
            <a:spLocks noChangeArrowheads="1"/>
          </p:cNvSpPr>
          <p:nvPr/>
        </p:nvSpPr>
        <p:spPr bwMode="auto">
          <a:xfrm>
            <a:off x="704528" y="5046151"/>
            <a:ext cx="1584176" cy="415498"/>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050" b="1" dirty="0" smtClean="0">
                <a:solidFill>
                  <a:schemeClr val="bg1"/>
                </a:solidFill>
                <a:latin typeface="Arial Narrow" pitchFamily="34" charset="0"/>
              </a:rPr>
              <a:t>Bottom-up or forward prediction error</a:t>
            </a:r>
            <a:endParaRPr lang="en-US" sz="1050" b="1" dirty="0">
              <a:solidFill>
                <a:schemeClr val="bg1"/>
              </a:solidFill>
              <a:latin typeface="Arial Narrow" pitchFamily="34" charset="0"/>
            </a:endParaRPr>
          </a:p>
        </p:txBody>
      </p:sp>
      <p:cxnSp>
        <p:nvCxnSpPr>
          <p:cNvPr id="196" name="Straight Arrow Connector 195"/>
          <p:cNvCxnSpPr/>
          <p:nvPr/>
        </p:nvCxnSpPr>
        <p:spPr>
          <a:xfrm>
            <a:off x="2144688" y="4509120"/>
            <a:ext cx="504056" cy="0"/>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216699" y="5229200"/>
            <a:ext cx="1656184" cy="0"/>
          </a:xfrm>
          <a:prstGeom prst="straightConnector1">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27" name="AutoShape 32"/>
          <p:cNvSpPr>
            <a:spLocks noChangeArrowheads="1"/>
          </p:cNvSpPr>
          <p:nvPr/>
        </p:nvSpPr>
        <p:spPr bwMode="auto">
          <a:xfrm>
            <a:off x="2450504" y="3559552"/>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64" name="AutoShape 30"/>
          <p:cNvSpPr>
            <a:spLocks noChangeArrowheads="1"/>
          </p:cNvSpPr>
          <p:nvPr/>
        </p:nvSpPr>
        <p:spPr bwMode="auto">
          <a:xfrm>
            <a:off x="2450504" y="3788152"/>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cxnSp>
        <p:nvCxnSpPr>
          <p:cNvPr id="63" name="AutoShape 126"/>
          <p:cNvCxnSpPr>
            <a:cxnSpLocks noChangeShapeType="1"/>
            <a:stCxn id="7225" idx="0"/>
            <a:endCxn id="69" idx="1"/>
          </p:cNvCxnSpPr>
          <p:nvPr/>
        </p:nvCxnSpPr>
        <p:spPr bwMode="auto">
          <a:xfrm rot="5400000" flipH="1" flipV="1">
            <a:off x="4030654" y="1678566"/>
            <a:ext cx="723556" cy="1193143"/>
          </a:xfrm>
          <a:prstGeom prst="curvedConnector2">
            <a:avLst/>
          </a:prstGeom>
          <a:noFill/>
          <a:ln w="19050">
            <a:solidFill>
              <a:srgbClr val="990033"/>
            </a:solidFill>
            <a:round/>
            <a:headEnd type="none" w="med" len="med"/>
            <a:tailEnd type="triangle" w="med" len="med"/>
          </a:ln>
        </p:spPr>
      </p:cxnSp>
      <p:sp>
        <p:nvSpPr>
          <p:cNvPr id="69" name="AutoShape 32"/>
          <p:cNvSpPr>
            <a:spLocks noChangeArrowheads="1"/>
          </p:cNvSpPr>
          <p:nvPr/>
        </p:nvSpPr>
        <p:spPr bwMode="auto">
          <a:xfrm>
            <a:off x="4953000" y="1876906"/>
            <a:ext cx="144016" cy="72901"/>
          </a:xfrm>
          <a:prstGeom prst="triangle">
            <a:avLst>
              <a:gd name="adj" fmla="val 50000"/>
            </a:avLst>
          </a:prstGeom>
          <a:noFill/>
          <a:ln w="9525">
            <a:noFill/>
            <a:miter lim="800000"/>
            <a:headEnd/>
            <a:tailEnd/>
          </a:ln>
        </p:spPr>
        <p:txBody>
          <a:bodyPr wrap="none" anchor="ctr"/>
          <a:lstStyle/>
          <a:p>
            <a:endParaRPr lang="en-GB">
              <a:latin typeface="Arial Narrow" pitchFamily="34" charset="0"/>
            </a:endParaRPr>
          </a:p>
        </p:txBody>
      </p:sp>
      <p:sp>
        <p:nvSpPr>
          <p:cNvPr id="78" name="Text Box 129"/>
          <p:cNvSpPr txBox="1">
            <a:spLocks noChangeArrowheads="1"/>
          </p:cNvSpPr>
          <p:nvPr/>
        </p:nvSpPr>
        <p:spPr bwMode="auto">
          <a:xfrm>
            <a:off x="4880992" y="2309846"/>
            <a:ext cx="1013419" cy="230832"/>
          </a:xfrm>
          <a:prstGeom prst="rect">
            <a:avLst/>
          </a:prstGeom>
          <a:noFill/>
          <a:ln w="9525">
            <a:noFill/>
            <a:miter lim="800000"/>
            <a:headEnd/>
            <a:tailEnd/>
          </a:ln>
        </p:spPr>
        <p:txBody>
          <a:bodyPr wrap="none">
            <a:spAutoFit/>
          </a:bodyPr>
          <a:lstStyle/>
          <a:p>
            <a:r>
              <a:rPr lang="en-GB" sz="900" dirty="0" smtClean="0">
                <a:latin typeface="Arial Narrow" pitchFamily="34" charset="0"/>
              </a:rPr>
              <a:t>proprioceptive input</a:t>
            </a:r>
            <a:endParaRPr lang="en-GB" sz="900" dirty="0">
              <a:latin typeface="Arial Narrow" pitchFamily="34" charset="0"/>
            </a:endParaRPr>
          </a:p>
        </p:txBody>
      </p:sp>
      <p:sp>
        <p:nvSpPr>
          <p:cNvPr id="79" name="Text Box 129"/>
          <p:cNvSpPr txBox="1">
            <a:spLocks noChangeArrowheads="1"/>
          </p:cNvSpPr>
          <p:nvPr/>
        </p:nvSpPr>
        <p:spPr bwMode="auto">
          <a:xfrm>
            <a:off x="4016896" y="2165830"/>
            <a:ext cx="504056" cy="369332"/>
          </a:xfrm>
          <a:prstGeom prst="rect">
            <a:avLst/>
          </a:prstGeom>
          <a:noFill/>
          <a:ln w="9525">
            <a:noFill/>
            <a:miter lim="800000"/>
            <a:headEnd/>
            <a:tailEnd/>
          </a:ln>
        </p:spPr>
        <p:txBody>
          <a:bodyPr wrap="square">
            <a:spAutoFit/>
          </a:bodyPr>
          <a:lstStyle/>
          <a:p>
            <a:pPr algn="ctr"/>
            <a:r>
              <a:rPr lang="en-GB" sz="900" i="1" dirty="0" smtClean="0">
                <a:latin typeface="Arial Narrow" pitchFamily="34" charset="0"/>
              </a:rPr>
              <a:t>reflex arc</a:t>
            </a:r>
            <a:endParaRPr lang="en-GB" sz="900" i="1" dirty="0">
              <a:latin typeface="Arial Narrow" pitchFamily="34" charset="0"/>
            </a:endParaRPr>
          </a:p>
        </p:txBody>
      </p:sp>
      <p:cxnSp>
        <p:nvCxnSpPr>
          <p:cNvPr id="59" name="Straight Arrow Connector 58"/>
          <p:cNvCxnSpPr/>
          <p:nvPr/>
        </p:nvCxnSpPr>
        <p:spPr>
          <a:xfrm>
            <a:off x="4448945" y="1412776"/>
            <a:ext cx="0" cy="576064"/>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591182" y="3000436"/>
            <a:ext cx="986167" cy="338554"/>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GB" sz="1600" dirty="0" smtClean="0">
                <a:solidFill>
                  <a:schemeClr val="bg1"/>
                </a:solidFill>
                <a:latin typeface="Arial Narrow" pitchFamily="34" charset="0"/>
              </a:rPr>
              <a:t>Perception</a:t>
            </a:r>
            <a:endParaRPr lang="en-GB" sz="1600" dirty="0">
              <a:solidFill>
                <a:schemeClr val="bg1"/>
              </a:solidFill>
              <a:latin typeface="Arial Narrow" pitchFamily="34" charset="0"/>
            </a:endParaRPr>
          </a:p>
        </p:txBody>
      </p:sp>
      <p:pic>
        <p:nvPicPr>
          <p:cNvPr id="61" name="Picture 94" descr="See full size image">
            <a:hlinkClick r:id="rId10"/>
          </p:cNvPr>
          <p:cNvPicPr>
            <a:picLocks noChangeAspect="1" noChangeArrowheads="1"/>
          </p:cNvPicPr>
          <p:nvPr/>
        </p:nvPicPr>
        <p:blipFill>
          <a:blip r:embed="rId11" cstate="print">
            <a:grayscl/>
          </a:blip>
          <a:stretch>
            <a:fillRect/>
          </a:stretch>
        </p:blipFill>
        <p:spPr bwMode="auto">
          <a:xfrm>
            <a:off x="8769350" y="116635"/>
            <a:ext cx="876300" cy="119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2" name="Rectangle 95"/>
          <p:cNvSpPr>
            <a:spLocks noChangeArrowheads="1"/>
          </p:cNvSpPr>
          <p:nvPr/>
        </p:nvSpPr>
        <p:spPr bwMode="auto">
          <a:xfrm>
            <a:off x="7545288" y="115888"/>
            <a:ext cx="1184940" cy="307777"/>
          </a:xfrm>
          <a:prstGeom prst="rect">
            <a:avLst/>
          </a:prstGeom>
          <a:noFill/>
          <a:ln w="9525">
            <a:noFill/>
            <a:miter lim="800000"/>
            <a:headEnd/>
            <a:tailEnd/>
          </a:ln>
        </p:spPr>
        <p:txBody>
          <a:bodyPr wrap="none">
            <a:spAutoFit/>
          </a:bodyPr>
          <a:lstStyle/>
          <a:p>
            <a:r>
              <a:rPr lang="en-US" sz="1400" dirty="0">
                <a:solidFill>
                  <a:schemeClr val="bg2"/>
                </a:solidFill>
              </a:rPr>
              <a:t>David Mumford</a:t>
            </a:r>
            <a:endParaRPr lang="en-GB" sz="1400" dirty="0">
              <a:solidFill>
                <a:schemeClr val="bg2"/>
              </a:solidFill>
            </a:endParaRPr>
          </a:p>
        </p:txBody>
      </p:sp>
      <p:sp>
        <p:nvSpPr>
          <p:cNvPr id="64" name="TextBox 63"/>
          <p:cNvSpPr txBox="1"/>
          <p:nvPr/>
        </p:nvSpPr>
        <p:spPr>
          <a:xfrm>
            <a:off x="416496" y="404664"/>
            <a:ext cx="2735044" cy="369332"/>
          </a:xfrm>
          <a:prstGeom prst="rect">
            <a:avLst/>
          </a:prstGeom>
          <a:noFill/>
        </p:spPr>
        <p:txBody>
          <a:bodyPr wrap="none" rtlCol="0">
            <a:spAutoFit/>
          </a:bodyPr>
          <a:lstStyle/>
          <a:p>
            <a:r>
              <a:rPr lang="en-GB" dirty="0" smtClean="0">
                <a:solidFill>
                  <a:srgbClr val="990033"/>
                </a:solidFill>
              </a:rPr>
              <a:t>Predictive coding with reflexes</a:t>
            </a:r>
            <a:endParaRPr lang="en-GB" dirty="0">
              <a:solidFill>
                <a:srgbClr val="990033"/>
              </a:solidFill>
            </a:endParaRPr>
          </a:p>
        </p:txBody>
      </p:sp>
      <p:sp>
        <p:nvSpPr>
          <p:cNvPr id="65" name="Text Box 17"/>
          <p:cNvSpPr txBox="1">
            <a:spLocks noChangeArrowheads="1"/>
          </p:cNvSpPr>
          <p:nvPr/>
        </p:nvSpPr>
        <p:spPr bwMode="auto">
          <a:xfrm>
            <a:off x="4127387" y="539388"/>
            <a:ext cx="651140" cy="338554"/>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spAutoFit/>
          </a:bodyPr>
          <a:lstStyle/>
          <a:p>
            <a:pPr algn="ctr">
              <a:defRPr/>
            </a:pPr>
            <a:r>
              <a:rPr lang="en-GB" sz="1600" dirty="0">
                <a:solidFill>
                  <a:schemeClr val="bg1"/>
                </a:solidFill>
                <a:latin typeface="Arial Narrow" pitchFamily="34" charset="0"/>
                <a:cs typeface="Arial" charset="0"/>
              </a:rPr>
              <a:t>Action</a:t>
            </a:r>
            <a:endParaRPr lang="en-US" sz="1600" dirty="0">
              <a:solidFill>
                <a:schemeClr val="bg1"/>
              </a:solidFill>
              <a:latin typeface="Arial Narrow" pitchFamily="34" charset="0"/>
              <a:cs typeface="Arial" charset="0"/>
            </a:endParaRPr>
          </a:p>
        </p:txBody>
      </p:sp>
      <p:graphicFrame>
        <p:nvGraphicFramePr>
          <p:cNvPr id="66" name="Object 50"/>
          <p:cNvGraphicFramePr>
            <a:graphicFrameLocks noChangeAspect="1"/>
          </p:cNvGraphicFramePr>
          <p:nvPr/>
        </p:nvGraphicFramePr>
        <p:xfrm>
          <a:off x="3944890" y="1082306"/>
          <a:ext cx="1152128" cy="333971"/>
        </p:xfrm>
        <a:graphic>
          <a:graphicData uri="http://schemas.openxmlformats.org/presentationml/2006/ole">
            <mc:AlternateContent xmlns:mc="http://schemas.openxmlformats.org/markup-compatibility/2006">
              <mc:Choice xmlns:v="urn:schemas-microsoft-com:vml" Requires="v">
                <p:oleObj spid="_x0000_s236575" name="Equation" r:id="rId12" imgW="16887960" imgH="4994640" progId="Equation.DSMT4">
                  <p:embed/>
                </p:oleObj>
              </mc:Choice>
              <mc:Fallback>
                <p:oleObj name="Equation" r:id="rId12" imgW="16887960" imgH="499464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4890" y="1082306"/>
                        <a:ext cx="1152128" cy="3339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5" name="Object 7"/>
          <p:cNvGraphicFramePr>
            <a:graphicFrameLocks noChangeAspect="1"/>
          </p:cNvGraphicFramePr>
          <p:nvPr/>
        </p:nvGraphicFramePr>
        <p:xfrm>
          <a:off x="6123131" y="4005067"/>
          <a:ext cx="3120347" cy="533913"/>
        </p:xfrm>
        <a:graphic>
          <a:graphicData uri="http://schemas.openxmlformats.org/presentationml/2006/ole">
            <mc:AlternateContent xmlns:mc="http://schemas.openxmlformats.org/markup-compatibility/2006">
              <mc:Choice xmlns:v="urn:schemas-microsoft-com:vml" Requires="v">
                <p:oleObj spid="_x0000_s236576" name="Equation" r:id="rId14" imgW="2603500" imgH="482600" progId="Equation.DSMT4">
                  <p:embed/>
                </p:oleObj>
              </mc:Choice>
              <mc:Fallback>
                <p:oleObj name="Equation" r:id="rId14" imgW="2603500" imgH="482600" progId="Equation.DSMT4">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3131" y="4005067"/>
                        <a:ext cx="3120347" cy="5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512840" y="1916832"/>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576736" y="1844824"/>
            <a:ext cx="6264275" cy="3744913"/>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predictions (perception)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sensations (action)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Perception entails recurrent message passing in the brain to </a:t>
            </a:r>
            <a:r>
              <a:rPr lang="en-US" altLang="ja-JP" sz="1600" dirty="0" smtClean="0">
                <a:solidFill>
                  <a:srgbClr val="990033"/>
                </a:solidFill>
                <a:ea typeface="MS Mincho"/>
                <a:cs typeface="MS Mincho"/>
              </a:rPr>
              <a:t>optimize </a:t>
            </a:r>
            <a:r>
              <a:rPr lang="en-US" altLang="ja-JP" sz="1600" dirty="0">
                <a:solidFill>
                  <a:srgbClr val="990033"/>
                </a:solidFill>
                <a:ea typeface="MS Mincho"/>
                <a:cs typeface="MS Mincho"/>
              </a:rPr>
              <a:t>predictions</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Action </a:t>
            </a:r>
            <a:r>
              <a:rPr lang="en-US" altLang="ja-JP" sz="1600" dirty="0" smtClean="0">
                <a:solidFill>
                  <a:srgbClr val="990033"/>
                </a:solidFill>
                <a:ea typeface="MS Mincho"/>
                <a:cs typeface="MS Mincho"/>
              </a:rPr>
              <a:t>fulfils descending predictions</a:t>
            </a:r>
            <a:endParaRPr lang="en-GB" sz="12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14" name="Object 18"/>
          <p:cNvGraphicFramePr>
            <a:graphicFrameLocks noChangeAspect="1"/>
          </p:cNvGraphicFramePr>
          <p:nvPr/>
        </p:nvGraphicFramePr>
        <p:xfrm>
          <a:off x="1542702" y="5564907"/>
          <a:ext cx="5570538" cy="960437"/>
        </p:xfrm>
        <a:graphic>
          <a:graphicData uri="http://schemas.openxmlformats.org/presentationml/2006/ole">
            <mc:AlternateContent xmlns:mc="http://schemas.openxmlformats.org/markup-compatibility/2006">
              <mc:Choice xmlns:v="urn:schemas-microsoft-com:vml" Requires="v">
                <p:oleObj spid="_x0000_s243739" name="Equation" r:id="rId3" imgW="3974760" imgH="685800" progId="Equation.DSMT4">
                  <p:embed/>
                </p:oleObj>
              </mc:Choice>
              <mc:Fallback>
                <p:oleObj name="Equation" r:id="rId3" imgW="3974760" imgH="6858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702" y="5564907"/>
                        <a:ext cx="557053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0898" name="Picture 2" descr="http://www.woodburningstovesco.co.uk/EZ/wbs/wbs/imagelibrary/hwam-classic-7H-wood-burning-stove_300.jpg"/>
          <p:cNvPicPr>
            <a:picLocks noChangeAspect="1" noChangeArrowheads="1"/>
          </p:cNvPicPr>
          <p:nvPr/>
        </p:nvPicPr>
        <p:blipFill>
          <a:blip r:embed="rId5" cstate="print"/>
          <a:srcRect/>
          <a:stretch>
            <a:fillRect/>
          </a:stretch>
        </p:blipFill>
        <p:spPr bwMode="auto">
          <a:xfrm>
            <a:off x="1568624" y="1844824"/>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6" cstate="print"/>
          <a:srcRect/>
          <a:stretch>
            <a:fillRect/>
          </a:stretch>
        </p:blipFill>
        <p:spPr bwMode="auto">
          <a:xfrm>
            <a:off x="5601072" y="3645024"/>
            <a:ext cx="2160240" cy="1671967"/>
          </a:xfrm>
          <a:prstGeom prst="rect">
            <a:avLst/>
          </a:prstGeom>
          <a:noFill/>
        </p:spPr>
      </p:pic>
      <p:cxnSp>
        <p:nvCxnSpPr>
          <p:cNvPr id="5" name="Straight Connector 4"/>
          <p:cNvCxnSpPr/>
          <p:nvPr/>
        </p:nvCxnSpPr>
        <p:spPr>
          <a:xfrm>
            <a:off x="3440832" y="4077072"/>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653136"/>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5" y="4252516"/>
          <a:ext cx="1287463" cy="328612"/>
        </p:xfrm>
        <a:graphic>
          <a:graphicData uri="http://schemas.openxmlformats.org/presentationml/2006/ole">
            <mc:AlternateContent xmlns:mc="http://schemas.openxmlformats.org/markup-compatibility/2006">
              <mc:Choice xmlns:v="urn:schemas-microsoft-com:vml" Requires="v">
                <p:oleObj spid="_x0000_s243740" name="Equation" r:id="rId7" imgW="799920" imgH="203040" progId="Equation.DSMT4">
                  <p:embed/>
                </p:oleObj>
              </mc:Choice>
              <mc:Fallback>
                <p:oleObj name="Equation" r:id="rId7" imgW="799920" imgH="20304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985" y="4252516"/>
                        <a:ext cx="1287463" cy="3286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graphicFrame>
        <p:nvGraphicFramePr>
          <p:cNvPr id="80907" name="Object 13"/>
          <p:cNvGraphicFramePr>
            <a:graphicFrameLocks noChangeAspect="1"/>
          </p:cNvGraphicFramePr>
          <p:nvPr/>
        </p:nvGraphicFramePr>
        <p:xfrm>
          <a:off x="5241032" y="4298553"/>
          <a:ext cx="422275" cy="282575"/>
        </p:xfrm>
        <a:graphic>
          <a:graphicData uri="http://schemas.openxmlformats.org/presentationml/2006/ole">
            <mc:AlternateContent xmlns:mc="http://schemas.openxmlformats.org/markup-compatibility/2006">
              <mc:Choice xmlns:v="urn:schemas-microsoft-com:vml" Requires="v">
                <p:oleObj spid="_x0000_s243741" name="Equation" r:id="rId9" imgW="279360" imgH="203040" progId="Equation.DSMT4">
                  <p:embed/>
                </p:oleObj>
              </mc:Choice>
              <mc:Fallback>
                <p:oleObj name="Equation" r:id="rId9" imgW="279360" imgH="20304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1032" y="4298553"/>
                        <a:ext cx="422275" cy="282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17" name="Rectangle 7"/>
          <p:cNvSpPr>
            <a:spLocks noChangeArrowheads="1"/>
          </p:cNvSpPr>
          <p:nvPr/>
        </p:nvSpPr>
        <p:spPr bwMode="auto">
          <a:xfrm>
            <a:off x="5151586" y="734507"/>
            <a:ext cx="2944813" cy="1866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TextBox 3"/>
          <p:cNvSpPr txBox="1">
            <a:spLocks noChangeArrowheads="1"/>
          </p:cNvSpPr>
          <p:nvPr/>
        </p:nvSpPr>
        <p:spPr bwMode="auto">
          <a:xfrm>
            <a:off x="6681192" y="620688"/>
            <a:ext cx="1318164" cy="246221"/>
          </a:xfrm>
          <a:prstGeom prst="rect">
            <a:avLst/>
          </a:prstGeom>
          <a:noFill/>
          <a:ln w="9525">
            <a:noFill/>
            <a:miter lim="800000"/>
            <a:headEnd/>
            <a:tailEnd/>
          </a:ln>
        </p:spPr>
        <p:txBody>
          <a:bodyPr wrap="square">
            <a:spAutoFit/>
          </a:bodyPr>
          <a:lstStyle/>
          <a:p>
            <a:pPr algn="ctr"/>
            <a:r>
              <a:rPr lang="en-GB" sz="1000" dirty="0" smtClean="0">
                <a:solidFill>
                  <a:srgbClr val="000000"/>
                </a:solidFill>
              </a:rPr>
              <a:t>Prior distribution</a:t>
            </a:r>
            <a:endParaRPr lang="en-GB" sz="1000" dirty="0">
              <a:solidFill>
                <a:srgbClr val="000000"/>
              </a:solidFill>
            </a:endParaRPr>
          </a:p>
        </p:txBody>
      </p:sp>
      <p:sp>
        <p:nvSpPr>
          <p:cNvPr id="58" name="TextBox 3"/>
          <p:cNvSpPr txBox="1">
            <a:spLocks noChangeArrowheads="1"/>
          </p:cNvSpPr>
          <p:nvPr/>
        </p:nvSpPr>
        <p:spPr bwMode="auto">
          <a:xfrm>
            <a:off x="5448672" y="2822739"/>
            <a:ext cx="2304256" cy="246221"/>
          </a:xfrm>
          <a:prstGeom prst="rect">
            <a:avLst/>
          </a:prstGeom>
          <a:noFill/>
          <a:ln w="9525">
            <a:noFill/>
            <a:miter lim="800000"/>
            <a:headEnd/>
            <a:tailEnd/>
          </a:ln>
        </p:spPr>
        <p:txBody>
          <a:bodyPr wrap="square">
            <a:spAutoFit/>
          </a:bodyPr>
          <a:lstStyle/>
          <a:p>
            <a:pPr algn="ctr"/>
            <a:r>
              <a:rPr lang="en-GB" sz="1000" dirty="0" smtClean="0">
                <a:solidFill>
                  <a:srgbClr val="000000"/>
                </a:solidFill>
              </a:rPr>
              <a:t>temperature</a:t>
            </a:r>
            <a:endParaRPr lang="en-GB" sz="1000" dirty="0">
              <a:solidFill>
                <a:srgbClr val="000000"/>
              </a:solidFill>
            </a:endParaRPr>
          </a:p>
        </p:txBody>
      </p:sp>
      <p:sp>
        <p:nvSpPr>
          <p:cNvPr id="35" name="TextBox 34"/>
          <p:cNvSpPr txBox="1"/>
          <p:nvPr/>
        </p:nvSpPr>
        <p:spPr>
          <a:xfrm>
            <a:off x="416496" y="395372"/>
            <a:ext cx="4182555" cy="369332"/>
          </a:xfrm>
          <a:prstGeom prst="rect">
            <a:avLst/>
          </a:prstGeom>
          <a:noFill/>
        </p:spPr>
        <p:txBody>
          <a:bodyPr wrap="none" rtlCol="0">
            <a:spAutoFit/>
          </a:bodyPr>
          <a:lstStyle/>
          <a:p>
            <a:r>
              <a:rPr lang="en-GB" dirty="0" smtClean="0">
                <a:solidFill>
                  <a:srgbClr val="990033"/>
                </a:solidFill>
              </a:rPr>
              <a:t>Action as inference – the “Bayesian thermostat”</a:t>
            </a:r>
            <a:endParaRPr lang="en-GB" dirty="0">
              <a:solidFill>
                <a:srgbClr val="990033"/>
              </a:solidFill>
            </a:endParaRPr>
          </a:p>
        </p:txBody>
      </p:sp>
      <p:grpSp>
        <p:nvGrpSpPr>
          <p:cNvPr id="2" name="Group 40"/>
          <p:cNvGrpSpPr/>
          <p:nvPr/>
        </p:nvGrpSpPr>
        <p:grpSpPr>
          <a:xfrm>
            <a:off x="6025653" y="980728"/>
            <a:ext cx="2671763" cy="2407890"/>
            <a:chOff x="6025653" y="1268760"/>
            <a:chExt cx="2671763" cy="2407890"/>
          </a:xfrm>
        </p:grpSpPr>
        <p:cxnSp>
          <p:nvCxnSpPr>
            <p:cNvPr id="36" name="Straight Connector 35"/>
            <p:cNvCxnSpPr/>
            <p:nvPr/>
          </p:nvCxnSpPr>
          <p:spPr>
            <a:xfrm>
              <a:off x="7329264" y="2204864"/>
              <a:ext cx="0" cy="115212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69"/>
            <p:cNvSpPr>
              <a:spLocks/>
            </p:cNvSpPr>
            <p:nvPr/>
          </p:nvSpPr>
          <p:spPr bwMode="auto">
            <a:xfrm>
              <a:off x="6025653" y="1268760"/>
              <a:ext cx="2671763" cy="1649413"/>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accent6">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aphicFrame>
          <p:nvGraphicFramePr>
            <p:cNvPr id="80911" name="Object 15"/>
            <p:cNvGraphicFramePr>
              <a:graphicFrameLocks noChangeAspect="1"/>
            </p:cNvGraphicFramePr>
            <p:nvPr/>
          </p:nvGraphicFramePr>
          <p:xfrm>
            <a:off x="7180263" y="3429000"/>
            <a:ext cx="357187" cy="247650"/>
          </p:xfrm>
          <a:graphic>
            <a:graphicData uri="http://schemas.openxmlformats.org/presentationml/2006/ole">
              <mc:AlternateContent xmlns:mc="http://schemas.openxmlformats.org/markup-compatibility/2006">
                <mc:Choice xmlns:v="urn:schemas-microsoft-com:vml" Requires="v">
                  <p:oleObj spid="_x0000_s243742" name="Equation" r:id="rId11" imgW="291960" imgH="203040" progId="Equation.DSMT4">
                    <p:embed/>
                  </p:oleObj>
                </mc:Choice>
                <mc:Fallback>
                  <p:oleObj name="Equation" r:id="rId11" imgW="291960" imgH="20304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0263" y="3429000"/>
                          <a:ext cx="3571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9"/>
          <p:cNvSpPr>
            <a:spLocks noChangeShapeType="1"/>
          </p:cNvSpPr>
          <p:nvPr/>
        </p:nvSpPr>
        <p:spPr bwMode="auto">
          <a:xfrm>
            <a:off x="5151586" y="2627168"/>
            <a:ext cx="2944813" cy="158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3" name="Line 17"/>
          <p:cNvSpPr>
            <a:spLocks noChangeShapeType="1"/>
          </p:cNvSpPr>
          <p:nvPr/>
        </p:nvSpPr>
        <p:spPr bwMode="auto">
          <a:xfrm flipV="1">
            <a:off x="5569099"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4" name="Rectangle 19"/>
          <p:cNvSpPr>
            <a:spLocks noChangeArrowheads="1"/>
          </p:cNvSpPr>
          <p:nvPr/>
        </p:nvSpPr>
        <p:spPr bwMode="auto">
          <a:xfrm>
            <a:off x="553893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20</a:t>
            </a:r>
            <a:endParaRPr lang="en-US" sz="2400" smtClean="0">
              <a:solidFill>
                <a:srgbClr val="000000"/>
              </a:solidFill>
              <a:latin typeface="Arial" pitchFamily="34" charset="0"/>
              <a:cs typeface="Arial" pitchFamily="34" charset="0"/>
            </a:endParaRPr>
          </a:p>
        </p:txBody>
      </p:sp>
      <p:sp>
        <p:nvSpPr>
          <p:cNvPr id="25" name="Line 20"/>
          <p:cNvSpPr>
            <a:spLocks noChangeShapeType="1"/>
          </p:cNvSpPr>
          <p:nvPr/>
        </p:nvSpPr>
        <p:spPr bwMode="auto">
          <a:xfrm flipV="1">
            <a:off x="5989786"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6" name="Rectangle 22"/>
          <p:cNvSpPr>
            <a:spLocks noChangeArrowheads="1"/>
          </p:cNvSpPr>
          <p:nvPr/>
        </p:nvSpPr>
        <p:spPr bwMode="auto">
          <a:xfrm>
            <a:off x="5959624"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40</a:t>
            </a:r>
            <a:endParaRPr lang="en-US" sz="2400" smtClean="0">
              <a:solidFill>
                <a:srgbClr val="000000"/>
              </a:solidFill>
              <a:latin typeface="Arial" pitchFamily="34" charset="0"/>
              <a:cs typeface="Arial" pitchFamily="34" charset="0"/>
            </a:endParaRPr>
          </a:p>
        </p:txBody>
      </p:sp>
      <p:sp>
        <p:nvSpPr>
          <p:cNvPr id="27" name="Line 23"/>
          <p:cNvSpPr>
            <a:spLocks noChangeShapeType="1"/>
          </p:cNvSpPr>
          <p:nvPr/>
        </p:nvSpPr>
        <p:spPr bwMode="auto">
          <a:xfrm flipV="1">
            <a:off x="6410474"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8" name="Rectangle 25"/>
          <p:cNvSpPr>
            <a:spLocks noChangeArrowheads="1"/>
          </p:cNvSpPr>
          <p:nvPr/>
        </p:nvSpPr>
        <p:spPr bwMode="auto">
          <a:xfrm>
            <a:off x="6381899"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60</a:t>
            </a:r>
            <a:endParaRPr lang="en-US" sz="2400" smtClean="0">
              <a:solidFill>
                <a:srgbClr val="000000"/>
              </a:solidFill>
              <a:latin typeface="Arial" pitchFamily="34" charset="0"/>
              <a:cs typeface="Arial" pitchFamily="34" charset="0"/>
            </a:endParaRPr>
          </a:p>
        </p:txBody>
      </p:sp>
      <p:sp>
        <p:nvSpPr>
          <p:cNvPr id="29" name="Line 26"/>
          <p:cNvSpPr>
            <a:spLocks noChangeShapeType="1"/>
          </p:cNvSpPr>
          <p:nvPr/>
        </p:nvSpPr>
        <p:spPr bwMode="auto">
          <a:xfrm flipV="1">
            <a:off x="6832749"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30" name="Rectangle 28"/>
          <p:cNvSpPr>
            <a:spLocks noChangeArrowheads="1"/>
          </p:cNvSpPr>
          <p:nvPr/>
        </p:nvSpPr>
        <p:spPr bwMode="auto">
          <a:xfrm>
            <a:off x="680258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80</a:t>
            </a:r>
            <a:endParaRPr lang="en-US" sz="2400" smtClean="0">
              <a:solidFill>
                <a:srgbClr val="000000"/>
              </a:solidFill>
              <a:latin typeface="Arial" pitchFamily="34" charset="0"/>
              <a:cs typeface="Arial" pitchFamily="34" charset="0"/>
            </a:endParaRPr>
          </a:p>
        </p:txBody>
      </p:sp>
      <p:sp>
        <p:nvSpPr>
          <p:cNvPr id="31" name="Line 29"/>
          <p:cNvSpPr>
            <a:spLocks noChangeShapeType="1"/>
          </p:cNvSpPr>
          <p:nvPr/>
        </p:nvSpPr>
        <p:spPr bwMode="auto">
          <a:xfrm flipV="1">
            <a:off x="7253436"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32" name="Rectangle 31"/>
          <p:cNvSpPr>
            <a:spLocks noChangeArrowheads="1"/>
          </p:cNvSpPr>
          <p:nvPr/>
        </p:nvSpPr>
        <p:spPr bwMode="auto">
          <a:xfrm>
            <a:off x="7208986"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100</a:t>
            </a:r>
            <a:endParaRPr lang="en-US" sz="2400" smtClean="0">
              <a:solidFill>
                <a:srgbClr val="000000"/>
              </a:solidFill>
              <a:latin typeface="Arial" pitchFamily="34" charset="0"/>
              <a:cs typeface="Arial" pitchFamily="34" charset="0"/>
            </a:endParaRPr>
          </a:p>
        </p:txBody>
      </p:sp>
      <p:sp>
        <p:nvSpPr>
          <p:cNvPr id="33" name="Line 32"/>
          <p:cNvSpPr>
            <a:spLocks noChangeShapeType="1"/>
          </p:cNvSpPr>
          <p:nvPr/>
        </p:nvSpPr>
        <p:spPr bwMode="auto">
          <a:xfrm flipV="1">
            <a:off x="7675711" y="26287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34" name="Rectangle 34"/>
          <p:cNvSpPr>
            <a:spLocks noChangeArrowheads="1"/>
          </p:cNvSpPr>
          <p:nvPr/>
        </p:nvSpPr>
        <p:spPr bwMode="auto">
          <a:xfrm>
            <a:off x="7631261"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120</a:t>
            </a:r>
            <a:endParaRPr lang="en-US" sz="2400" smtClean="0">
              <a:solidFill>
                <a:srgbClr val="000000"/>
              </a:solidFill>
              <a:latin typeface="Arial" pitchFamily="34" charset="0"/>
              <a:cs typeface="Arial" pitchFamily="34" charset="0"/>
            </a:endParaRPr>
          </a:p>
        </p:txBody>
      </p:sp>
      <p:graphicFrame>
        <p:nvGraphicFramePr>
          <p:cNvPr id="80913" name="Object 17"/>
          <p:cNvGraphicFramePr>
            <a:graphicFrameLocks noChangeAspect="1"/>
          </p:cNvGraphicFramePr>
          <p:nvPr/>
        </p:nvGraphicFramePr>
        <p:xfrm>
          <a:off x="8121352" y="2492896"/>
          <a:ext cx="292224" cy="316576"/>
        </p:xfrm>
        <a:graphic>
          <a:graphicData uri="http://schemas.openxmlformats.org/presentationml/2006/ole">
            <mc:AlternateContent xmlns:mc="http://schemas.openxmlformats.org/markup-compatibility/2006">
              <mc:Choice xmlns:v="urn:schemas-microsoft-com:vml" Requires="v">
                <p:oleObj spid="_x0000_s243743" name="Equation" r:id="rId13" imgW="152280" imgH="164880" progId="Equation.DSMT4">
                  <p:embed/>
                </p:oleObj>
              </mc:Choice>
              <mc:Fallback>
                <p:oleObj name="Equation" r:id="rId13" imgW="152280" imgH="16488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1352" y="2492896"/>
                        <a:ext cx="292224" cy="31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TextBox 46"/>
          <p:cNvSpPr txBox="1"/>
          <p:nvPr/>
        </p:nvSpPr>
        <p:spPr>
          <a:xfrm>
            <a:off x="370008" y="5589240"/>
            <a:ext cx="1032720" cy="830997"/>
          </a:xfrm>
          <a:prstGeom prst="rect">
            <a:avLst/>
          </a:prstGeom>
          <a:noFill/>
        </p:spPr>
        <p:txBody>
          <a:bodyPr wrap="none" rtlCol="0">
            <a:spAutoFit/>
          </a:bodyPr>
          <a:lstStyle/>
          <a:p>
            <a:pPr algn="r"/>
            <a:r>
              <a:rPr lang="en-GB" sz="1600" dirty="0" smtClean="0">
                <a:solidFill>
                  <a:srgbClr val="990033"/>
                </a:solidFill>
              </a:rPr>
              <a:t>Perception:</a:t>
            </a:r>
          </a:p>
          <a:p>
            <a:pPr algn="r"/>
            <a:endParaRPr lang="en-GB" sz="1600" dirty="0" smtClean="0">
              <a:solidFill>
                <a:srgbClr val="990033"/>
              </a:solidFill>
            </a:endParaRPr>
          </a:p>
          <a:p>
            <a:pPr algn="r"/>
            <a:r>
              <a:rPr lang="en-GB" sz="1600" dirty="0" smtClean="0">
                <a:solidFill>
                  <a:srgbClr val="003399"/>
                </a:solidFill>
              </a:rPr>
              <a:t>Action:</a:t>
            </a:r>
            <a:endParaRPr lang="en-GB" sz="1600" dirty="0">
              <a:solidFill>
                <a:srgbClr val="003399"/>
              </a:solidFill>
            </a:endParaRPr>
          </a:p>
        </p:txBody>
      </p:sp>
      <p:pic>
        <p:nvPicPr>
          <p:cNvPr id="37" name="Picture 199" descr="donkeymotivation"/>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7761312" y="188640"/>
            <a:ext cx="1368425" cy="9175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childTnLst>
                                    <p:animMotion origin="layout" path="M -3.10306E-6 -3.44748E-6 C 0.01731 -0.00023 0.05915 -0.00092 0.05017 -0.00092 C 0.04119 -0.00092 -0.0452 0.00024 -0.05385 -3.44748E-6 C -0.06251 -0.00023 -0.01731 0.00024 -3.10306E-6 -3.44748E-6 Z " pathEditMode="relative" ptsTypes="aaaa">
                                      <p:cBhvr>
                                        <p:cTn id="6" dur="2000" fill="hold"/>
                                        <p:tgtEl>
                                          <p:spTgt spid="2"/>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93797E-6 1.54558E-6 C 0.04103 0.01781 0.08222 0.03563 0.06844 0.02915 C 0.05465 0.02267 -0.07149 -0.03378 -0.08271 -0.03864 C -0.09393 -0.0435 -0.01667 -0.00833 0.00064 -0.00046 " pathEditMode="relative" rAng="0" ptsTypes="aaaa">
                                      <p:cBhvr>
                                        <p:cTn id="8" dur="2000" fill="hold"/>
                                        <p:tgtEl>
                                          <p:spTgt spid="80900"/>
                                        </p:tgtEl>
                                        <p:attrNameLst>
                                          <p:attrName>ppt_x</p:attrName>
                                          <p:attrName>ppt_y</p:attrName>
                                        </p:attrNameLst>
                                      </p:cBhvr>
                                      <p:rCtr x="-60000" y="-4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9414</TotalTime>
  <Words>970</Words>
  <Application>Microsoft Office PowerPoint</Application>
  <PresentationFormat>A4 Paper (210x297 mm)</PresentationFormat>
  <Paragraphs>204</Paragraphs>
  <Slides>19</Slides>
  <Notes>1</Notes>
  <HiddenSlides>0</HiddenSlides>
  <MMClips>4</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19</vt:i4>
      </vt:variant>
    </vt:vector>
  </HeadingPairs>
  <TitlesOfParts>
    <vt:vector size="24" baseType="lpstr">
      <vt:lpstr>Default Design</vt:lpstr>
      <vt:lpstr>1_Default Design</vt:lpstr>
      <vt:lpstr>CorelPhotoPaint.Image.11</vt:lpstr>
      <vt:lpstr>Equation</vt:lpstr>
      <vt:lpstr>PHOTO-PAINT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Functional Imaging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karl</cp:lastModifiedBy>
  <cp:revision>445</cp:revision>
  <dcterms:created xsi:type="dcterms:W3CDTF">2007-09-22T16:30:34Z</dcterms:created>
  <dcterms:modified xsi:type="dcterms:W3CDTF">2013-07-12T19:32:52Z</dcterms:modified>
</cp:coreProperties>
</file>